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x="18288000" cy="10287000"/>
  <p:notesSz cx="6858000" cy="9144000"/>
  <p:embeddedFontLst>
    <p:embeddedFont>
      <p:font typeface="Archivo Black" charset="1" panose="020B0A03020202020B04"/>
      <p:regular r:id="rId34"/>
    </p:embeddedFont>
    <p:embeddedFont>
      <p:font typeface="Open Sans 1 Bold" charset="1" panose="020B0806030504020204"/>
      <p:regular r:id="rId35"/>
    </p:embeddedFont>
    <p:embeddedFont>
      <p:font typeface="Open Sans 1" charset="1" panose="020B0606030504020204"/>
      <p:regular r:id="rId36"/>
    </p:embeddedFont>
    <p:embeddedFont>
      <p:font typeface="Open Sans 2 Ultra-Bold" charset="1" panose="00000000000000000000"/>
      <p:regular r:id="rId37"/>
    </p:embeddedFont>
    <p:embeddedFont>
      <p:font typeface="Open Sans 2 Bold" charset="1" panose="020B0806030504020204"/>
      <p:regular r:id="rId38"/>
    </p:embeddedFont>
    <p:embeddedFont>
      <p:font typeface="Open Sans 2" charset="1" panose="020B0606030504020204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534645" cy="1425738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2534645" cy="1425738"/>
            </a:xfrm>
            <a:custGeom>
              <a:avLst/>
              <a:gdLst/>
              <a:ahLst/>
              <a:cxnLst/>
              <a:rect r="r" b="b" t="t" l="l"/>
              <a:pathLst>
                <a:path h="1425738" w="2534645">
                  <a:moveTo>
                    <a:pt x="2534645" y="0"/>
                  </a:moveTo>
                  <a:lnTo>
                    <a:pt x="0" y="0"/>
                  </a:lnTo>
                  <a:lnTo>
                    <a:pt x="0" y="1425738"/>
                  </a:lnTo>
                  <a:lnTo>
                    <a:pt x="2534645" y="1425738"/>
                  </a:lnTo>
                  <a:close/>
                </a:path>
              </a:pathLst>
            </a:custGeom>
            <a:blipFill>
              <a:blip r:embed="rId2"/>
              <a:stretch>
                <a:fillRect l="-17912" t="0" r="-17912" b="-2023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798301"/>
            <a:ext cx="14414630" cy="6520793"/>
            <a:chOff x="0" y="0"/>
            <a:chExt cx="1555015" cy="7034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55015" cy="703447"/>
            </a:xfrm>
            <a:custGeom>
              <a:avLst/>
              <a:gdLst/>
              <a:ahLst/>
              <a:cxnLst/>
              <a:rect r="r" b="b" t="t" l="l"/>
              <a:pathLst>
                <a:path h="703447" w="1555015">
                  <a:moveTo>
                    <a:pt x="19335" y="0"/>
                  </a:moveTo>
                  <a:lnTo>
                    <a:pt x="1535680" y="0"/>
                  </a:lnTo>
                  <a:cubicBezTo>
                    <a:pt x="1546358" y="0"/>
                    <a:pt x="1555015" y="8657"/>
                    <a:pt x="1555015" y="19335"/>
                  </a:cubicBezTo>
                  <a:lnTo>
                    <a:pt x="1555015" y="684112"/>
                  </a:lnTo>
                  <a:cubicBezTo>
                    <a:pt x="1555015" y="689240"/>
                    <a:pt x="1552978" y="694158"/>
                    <a:pt x="1549352" y="697784"/>
                  </a:cubicBezTo>
                  <a:cubicBezTo>
                    <a:pt x="1545726" y="701410"/>
                    <a:pt x="1540808" y="703447"/>
                    <a:pt x="1535680" y="703447"/>
                  </a:cubicBezTo>
                  <a:lnTo>
                    <a:pt x="19335" y="703447"/>
                  </a:lnTo>
                  <a:cubicBezTo>
                    <a:pt x="14207" y="703447"/>
                    <a:pt x="9289" y="701410"/>
                    <a:pt x="5663" y="697784"/>
                  </a:cubicBezTo>
                  <a:cubicBezTo>
                    <a:pt x="2037" y="694158"/>
                    <a:pt x="0" y="689240"/>
                    <a:pt x="0" y="684112"/>
                  </a:cubicBezTo>
                  <a:lnTo>
                    <a:pt x="0" y="19335"/>
                  </a:lnTo>
                  <a:cubicBezTo>
                    <a:pt x="0" y="14207"/>
                    <a:pt x="2037" y="9289"/>
                    <a:pt x="5663" y="5663"/>
                  </a:cubicBezTo>
                  <a:cubicBezTo>
                    <a:pt x="9289" y="2037"/>
                    <a:pt x="14207" y="0"/>
                    <a:pt x="1933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D1E50">
                    <a:alpha val="81000"/>
                  </a:srgbClr>
                </a:gs>
                <a:gs pos="100000">
                  <a:srgbClr val="3C9FC4">
                    <a:alpha val="81000"/>
                  </a:srgbClr>
                </a:gs>
              </a:gsLst>
              <a:lin ang="0"/>
            </a:gradFill>
            <a:ln cap="rnd">
              <a:noFill/>
              <a:prstDash val="sysDot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1555015" cy="6843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5443330" y="8652977"/>
            <a:ext cx="1815970" cy="605323"/>
            <a:chOff x="0" y="0"/>
            <a:chExt cx="2421294" cy="807098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614196" cy="807098"/>
              <a:chOff x="0" y="0"/>
              <a:chExt cx="812800" cy="4064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177800" y="19050"/>
                <a:ext cx="5588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1614196" y="0"/>
              <a:ext cx="807098" cy="807098"/>
              <a:chOff x="0" y="0"/>
              <a:chExt cx="406400" cy="4064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4064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06400">
                    <a:moveTo>
                      <a:pt x="0" y="0"/>
                    </a:moveTo>
                    <a:lnTo>
                      <a:pt x="203200" y="0"/>
                    </a:lnTo>
                    <a:lnTo>
                      <a:pt x="406400" y="203200"/>
                    </a:lnTo>
                    <a:lnTo>
                      <a:pt x="2032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8946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177800" y="19050"/>
                <a:ext cx="1524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</p:grpSp>
      <p:sp>
        <p:nvSpPr>
          <p:cNvPr name="Freeform 14" id="14"/>
          <p:cNvSpPr/>
          <p:nvPr/>
        </p:nvSpPr>
        <p:spPr>
          <a:xfrm flipH="false" flipV="false" rot="0">
            <a:off x="1944137" y="5785245"/>
            <a:ext cx="5639867" cy="2373613"/>
          </a:xfrm>
          <a:custGeom>
            <a:avLst/>
            <a:gdLst/>
            <a:ahLst/>
            <a:cxnLst/>
            <a:rect r="r" b="b" t="t" l="l"/>
            <a:pathLst>
              <a:path h="2373613" w="5639867">
                <a:moveTo>
                  <a:pt x="0" y="0"/>
                </a:moveTo>
                <a:lnTo>
                  <a:pt x="5639867" y="0"/>
                </a:lnTo>
                <a:lnTo>
                  <a:pt x="5639867" y="2373613"/>
                </a:lnTo>
                <a:lnTo>
                  <a:pt x="0" y="23736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343911" y="4741332"/>
            <a:ext cx="3894817" cy="3242895"/>
          </a:xfrm>
          <a:custGeom>
            <a:avLst/>
            <a:gdLst/>
            <a:ahLst/>
            <a:cxnLst/>
            <a:rect r="r" b="b" t="t" l="l"/>
            <a:pathLst>
              <a:path h="3242895" w="3894817">
                <a:moveTo>
                  <a:pt x="0" y="0"/>
                </a:moveTo>
                <a:lnTo>
                  <a:pt x="3894817" y="0"/>
                </a:lnTo>
                <a:lnTo>
                  <a:pt x="3894817" y="3242895"/>
                </a:lnTo>
                <a:lnTo>
                  <a:pt x="0" y="32428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934612" y="2790044"/>
            <a:ext cx="9805443" cy="1362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16"/>
              </a:lnSpc>
            </a:pPr>
            <a:r>
              <a:rPr lang="en-US" sz="5164" spc="103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GIT &amp; GITHUB FOR</a:t>
            </a:r>
          </a:p>
          <a:p>
            <a:pPr algn="l" marL="0" indent="0" lvl="0">
              <a:lnSpc>
                <a:spcPts val="5216"/>
              </a:lnSpc>
            </a:pPr>
            <a:r>
              <a:rPr lang="en-US" sz="5164" spc="103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BEGINNERS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944137" y="5000389"/>
            <a:ext cx="582756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19"/>
              </a:lnSpc>
              <a:spcBef>
                <a:spcPct val="0"/>
              </a:spcBef>
            </a:pPr>
            <a:r>
              <a:rPr lang="en-US" sz="3599" spc="179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NEPTECHTRIBE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944137" y="1047750"/>
            <a:ext cx="3572847" cy="262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  <a:spcBef>
                <a:spcPct val="0"/>
              </a:spcBef>
            </a:pPr>
            <a:r>
              <a:rPr lang="en-US" sz="1899" spc="37">
                <a:solidFill>
                  <a:srgbClr val="DAEFFA"/>
                </a:solidFill>
                <a:latin typeface="Open Sans 1"/>
                <a:ea typeface="Open Sans 1"/>
                <a:cs typeface="Open Sans 1"/>
                <a:sym typeface="Open Sans 1"/>
              </a:rPr>
              <a:t>adhikaribinay77.com.np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44137" y="8751858"/>
            <a:ext cx="3572847" cy="324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29"/>
              </a:lnSpc>
              <a:spcBef>
                <a:spcPct val="0"/>
              </a:spcBef>
            </a:pPr>
            <a:r>
              <a:rPr lang="en-US" sz="2299" spc="45">
                <a:solidFill>
                  <a:srgbClr val="DAEFFA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August</a:t>
            </a:r>
            <a:r>
              <a:rPr lang="en-US" sz="2299" spc="45" strike="noStrike" u="none">
                <a:solidFill>
                  <a:srgbClr val="DAEFFA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20, 2024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4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98014" y="8966111"/>
            <a:ext cx="1210647" cy="605323"/>
            <a:chOff x="0" y="0"/>
            <a:chExt cx="81280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B9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77800" y="19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108661" y="8966111"/>
            <a:ext cx="605323" cy="605323"/>
            <a:chOff x="0" y="0"/>
            <a:chExt cx="406400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894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77800" y="19050"/>
              <a:ext cx="1524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15199" y="1331362"/>
            <a:ext cx="14728130" cy="8240073"/>
          </a:xfrm>
          <a:custGeom>
            <a:avLst/>
            <a:gdLst/>
            <a:ahLst/>
            <a:cxnLst/>
            <a:rect r="r" b="b" t="t" l="l"/>
            <a:pathLst>
              <a:path h="8240073" w="14728130">
                <a:moveTo>
                  <a:pt x="0" y="0"/>
                </a:moveTo>
                <a:lnTo>
                  <a:pt x="14728131" y="0"/>
                </a:lnTo>
                <a:lnTo>
                  <a:pt x="14728131" y="8240073"/>
                </a:lnTo>
                <a:lnTo>
                  <a:pt x="0" y="8240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15199" y="276225"/>
            <a:ext cx="5199289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000000"/>
                </a:solidFill>
                <a:latin typeface="Open Sans 2 Ultra-Bold"/>
                <a:ea typeface="Open Sans 2 Ultra-Bold"/>
                <a:cs typeface="Open Sans 2 Ultra-Bold"/>
                <a:sym typeface="Open Sans 2 Ultra-Bold"/>
              </a:rPr>
              <a:t>GITHUB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538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84028" y="0"/>
            <a:ext cx="10751172" cy="10403472"/>
          </a:xfrm>
          <a:custGeom>
            <a:avLst/>
            <a:gdLst/>
            <a:ahLst/>
            <a:cxnLst/>
            <a:rect r="r" b="b" t="t" l="l"/>
            <a:pathLst>
              <a:path h="10403472" w="10751172">
                <a:moveTo>
                  <a:pt x="0" y="0"/>
                </a:moveTo>
                <a:lnTo>
                  <a:pt x="10751172" y="0"/>
                </a:lnTo>
                <a:lnTo>
                  <a:pt x="10751172" y="10403472"/>
                </a:lnTo>
                <a:lnTo>
                  <a:pt x="0" y="10403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71" r="0" b="-1671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7976" y="2389169"/>
            <a:ext cx="6857549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000000"/>
                </a:solidFill>
                <a:latin typeface="Open Sans 2 Ultra-Bold"/>
                <a:ea typeface="Open Sans 2 Ultra-Bold"/>
                <a:cs typeface="Open Sans 2 Ultra-Bold"/>
                <a:sym typeface="Open Sans 2 Ultra-Bold"/>
              </a:rPr>
              <a:t>GITHUB Account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202537" y="3969199"/>
            <a:ext cx="15056763" cy="3619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43"/>
              </a:lnSpc>
            </a:pPr>
            <a:r>
              <a:rPr lang="en-US" sz="5952" spc="297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Create a new repository(repo): Neptechtribe-demo</a:t>
            </a:r>
          </a:p>
          <a:p>
            <a:pPr algn="l">
              <a:lnSpc>
                <a:spcPts val="7143"/>
              </a:lnSpc>
            </a:pPr>
          </a:p>
          <a:p>
            <a:pPr algn="l">
              <a:lnSpc>
                <a:spcPts val="7143"/>
              </a:lnSpc>
              <a:spcBef>
                <a:spcPct val="0"/>
              </a:spcBef>
            </a:pPr>
            <a:r>
              <a:rPr lang="en-US" sz="5952" spc="297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Make a first commit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4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94777" y="2765503"/>
            <a:ext cx="6893223" cy="7521497"/>
            <a:chOff x="0" y="0"/>
            <a:chExt cx="955374" cy="10424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5374" cy="1042450"/>
            </a:xfrm>
            <a:custGeom>
              <a:avLst/>
              <a:gdLst/>
              <a:ahLst/>
              <a:cxnLst/>
              <a:rect r="r" b="b" t="t" l="l"/>
              <a:pathLst>
                <a:path h="1042450" w="955374">
                  <a:moveTo>
                    <a:pt x="0" y="0"/>
                  </a:moveTo>
                  <a:lnTo>
                    <a:pt x="955374" y="0"/>
                  </a:lnTo>
                  <a:lnTo>
                    <a:pt x="955374" y="1042450"/>
                  </a:lnTo>
                  <a:lnTo>
                    <a:pt x="0" y="1042450"/>
                  </a:lnTo>
                  <a:close/>
                </a:path>
              </a:pathLst>
            </a:custGeom>
            <a:blipFill>
              <a:blip r:embed="rId2"/>
              <a:stretch>
                <a:fillRect l="-35860" t="0" r="-3586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6294119"/>
            <a:ext cx="9419253" cy="4164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74" indent="-345437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1E1D22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VS code (https://code.visualstudio.com/Download)</a:t>
            </a:r>
          </a:p>
          <a:p>
            <a:pPr algn="l" marL="690874" indent="-345437" lvl="1">
              <a:lnSpc>
                <a:spcPts val="4799"/>
              </a:lnSpc>
              <a:buFont typeface="Arial"/>
              <a:buChar char="•"/>
            </a:pPr>
            <a:r>
              <a:rPr lang="en-US" sz="3199" strike="noStrike" u="none">
                <a:solidFill>
                  <a:srgbClr val="1E1D22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Windows Git Bash (http://git-scm.com/downloads)</a:t>
            </a:r>
          </a:p>
          <a:p>
            <a:pPr algn="l" marL="690874" indent="-345437" lvl="1">
              <a:lnSpc>
                <a:spcPts val="4799"/>
              </a:lnSpc>
              <a:buFont typeface="Arial"/>
              <a:buChar char="•"/>
            </a:pPr>
            <a:r>
              <a:rPr lang="en-US" sz="3199" strike="noStrike" u="none">
                <a:solidFill>
                  <a:srgbClr val="1E1D22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Mac (Terminal)</a:t>
            </a:r>
          </a:p>
          <a:p>
            <a:pPr algn="l">
              <a:lnSpc>
                <a:spcPts val="4799"/>
              </a:lnSpc>
            </a:pPr>
          </a:p>
          <a:p>
            <a:pPr algn="l">
              <a:lnSpc>
                <a:spcPts val="4799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468863" y="687835"/>
            <a:ext cx="12223102" cy="3183786"/>
            <a:chOff x="0" y="0"/>
            <a:chExt cx="1318598" cy="3434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18598" cy="343459"/>
            </a:xfrm>
            <a:custGeom>
              <a:avLst/>
              <a:gdLst/>
              <a:ahLst/>
              <a:cxnLst/>
              <a:rect r="r" b="b" t="t" l="l"/>
              <a:pathLst>
                <a:path h="343459" w="1318598">
                  <a:moveTo>
                    <a:pt x="22802" y="0"/>
                  </a:moveTo>
                  <a:lnTo>
                    <a:pt x="1295796" y="0"/>
                  </a:lnTo>
                  <a:cubicBezTo>
                    <a:pt x="1308390" y="0"/>
                    <a:pt x="1318598" y="10209"/>
                    <a:pt x="1318598" y="22802"/>
                  </a:cubicBezTo>
                  <a:lnTo>
                    <a:pt x="1318598" y="320657"/>
                  </a:lnTo>
                  <a:cubicBezTo>
                    <a:pt x="1318598" y="333250"/>
                    <a:pt x="1308390" y="343459"/>
                    <a:pt x="1295796" y="343459"/>
                  </a:cubicBezTo>
                  <a:lnTo>
                    <a:pt x="22802" y="343459"/>
                  </a:lnTo>
                  <a:cubicBezTo>
                    <a:pt x="10209" y="343459"/>
                    <a:pt x="0" y="333250"/>
                    <a:pt x="0" y="320657"/>
                  </a:cubicBezTo>
                  <a:lnTo>
                    <a:pt x="0" y="22802"/>
                  </a:lnTo>
                  <a:cubicBezTo>
                    <a:pt x="0" y="10209"/>
                    <a:pt x="10209" y="0"/>
                    <a:pt x="2280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9FC4">
                    <a:alpha val="81000"/>
                  </a:srgbClr>
                </a:gs>
                <a:gs pos="100000">
                  <a:srgbClr val="1D1E50">
                    <a:alpha val="81000"/>
                  </a:srgbClr>
                </a:gs>
              </a:gsLst>
              <a:lin ang="0"/>
            </a:gradFill>
            <a:ln cap="rnd">
              <a:noFill/>
              <a:prstDash val="sysDot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19050"/>
              <a:ext cx="1318598" cy="3244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881548"/>
            <a:ext cx="7065412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Setting up GIT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5443330" y="1028700"/>
            <a:ext cx="1815970" cy="605323"/>
            <a:chOff x="0" y="0"/>
            <a:chExt cx="2421294" cy="807098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614196" cy="807098"/>
              <a:chOff x="0" y="0"/>
              <a:chExt cx="812800" cy="4064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25B96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77800" y="19050"/>
                <a:ext cx="5588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614196" y="0"/>
              <a:ext cx="807098" cy="807098"/>
              <a:chOff x="0" y="0"/>
              <a:chExt cx="406400" cy="4064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4064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06400">
                    <a:moveTo>
                      <a:pt x="0" y="0"/>
                    </a:moveTo>
                    <a:lnTo>
                      <a:pt x="203200" y="0"/>
                    </a:lnTo>
                    <a:lnTo>
                      <a:pt x="406400" y="203200"/>
                    </a:lnTo>
                    <a:lnTo>
                      <a:pt x="2032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8946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77800" y="19050"/>
                <a:ext cx="1524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</p:grpSp>
      <p:sp>
        <p:nvSpPr>
          <p:cNvPr name="TextBox 16" id="16"/>
          <p:cNvSpPr txBox="true"/>
          <p:nvPr/>
        </p:nvSpPr>
        <p:spPr>
          <a:xfrm rot="0">
            <a:off x="1028700" y="2013028"/>
            <a:ext cx="7065412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Download and install Git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4767262"/>
            <a:ext cx="7065412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Setting up GIT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4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8863" y="687835"/>
            <a:ext cx="12223102" cy="3183786"/>
            <a:chOff x="0" y="0"/>
            <a:chExt cx="1318598" cy="3434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18598" cy="343459"/>
            </a:xfrm>
            <a:custGeom>
              <a:avLst/>
              <a:gdLst/>
              <a:ahLst/>
              <a:cxnLst/>
              <a:rect r="r" b="b" t="t" l="l"/>
              <a:pathLst>
                <a:path h="343459" w="1318598">
                  <a:moveTo>
                    <a:pt x="22802" y="0"/>
                  </a:moveTo>
                  <a:lnTo>
                    <a:pt x="1295796" y="0"/>
                  </a:lnTo>
                  <a:cubicBezTo>
                    <a:pt x="1308390" y="0"/>
                    <a:pt x="1318598" y="10209"/>
                    <a:pt x="1318598" y="22802"/>
                  </a:cubicBezTo>
                  <a:lnTo>
                    <a:pt x="1318598" y="320657"/>
                  </a:lnTo>
                  <a:cubicBezTo>
                    <a:pt x="1318598" y="333250"/>
                    <a:pt x="1308390" y="343459"/>
                    <a:pt x="1295796" y="343459"/>
                  </a:cubicBezTo>
                  <a:lnTo>
                    <a:pt x="22802" y="343459"/>
                  </a:lnTo>
                  <a:cubicBezTo>
                    <a:pt x="10209" y="343459"/>
                    <a:pt x="0" y="333250"/>
                    <a:pt x="0" y="320657"/>
                  </a:cubicBezTo>
                  <a:lnTo>
                    <a:pt x="0" y="22802"/>
                  </a:lnTo>
                  <a:cubicBezTo>
                    <a:pt x="0" y="10209"/>
                    <a:pt x="10209" y="0"/>
                    <a:pt x="2280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9FC4">
                    <a:alpha val="81000"/>
                  </a:srgbClr>
                </a:gs>
                <a:gs pos="100000">
                  <a:srgbClr val="1D1E50">
                    <a:alpha val="81000"/>
                  </a:srgbClr>
                </a:gs>
              </a:gsLst>
              <a:lin ang="0"/>
            </a:gra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318598" cy="3244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443330" y="1028700"/>
            <a:ext cx="1815970" cy="605323"/>
            <a:chOff x="0" y="0"/>
            <a:chExt cx="2421294" cy="807098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614196" cy="807098"/>
              <a:chOff x="0" y="0"/>
              <a:chExt cx="812800" cy="4064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25B9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177800" y="19050"/>
                <a:ext cx="5588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614196" y="0"/>
              <a:ext cx="807098" cy="807098"/>
              <a:chOff x="0" y="0"/>
              <a:chExt cx="406400" cy="4064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064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06400">
                    <a:moveTo>
                      <a:pt x="0" y="0"/>
                    </a:moveTo>
                    <a:lnTo>
                      <a:pt x="203200" y="0"/>
                    </a:lnTo>
                    <a:lnTo>
                      <a:pt x="406400" y="203200"/>
                    </a:lnTo>
                    <a:lnTo>
                      <a:pt x="2032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8946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177800" y="19050"/>
                <a:ext cx="1524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5938346" y="4180131"/>
            <a:ext cx="8838881" cy="5786605"/>
          </a:xfrm>
          <a:custGeom>
            <a:avLst/>
            <a:gdLst/>
            <a:ahLst/>
            <a:cxnLst/>
            <a:rect r="r" b="b" t="t" l="l"/>
            <a:pathLst>
              <a:path h="5786605" w="8838881">
                <a:moveTo>
                  <a:pt x="0" y="0"/>
                </a:moveTo>
                <a:lnTo>
                  <a:pt x="8838881" y="0"/>
                </a:lnTo>
                <a:lnTo>
                  <a:pt x="8838881" y="5786605"/>
                </a:lnTo>
                <a:lnTo>
                  <a:pt x="0" y="57866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1527253"/>
            <a:ext cx="7065412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Check if download went well or not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4767262"/>
            <a:ext cx="7065412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--version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84972" y="1028700"/>
            <a:ext cx="8221051" cy="2220926"/>
            <a:chOff x="0" y="0"/>
            <a:chExt cx="886867" cy="2395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86867" cy="239588"/>
            </a:xfrm>
            <a:custGeom>
              <a:avLst/>
              <a:gdLst/>
              <a:ahLst/>
              <a:cxnLst/>
              <a:rect r="r" b="b" t="t" l="l"/>
              <a:pathLst>
                <a:path h="239588" w="886867">
                  <a:moveTo>
                    <a:pt x="33902" y="0"/>
                  </a:moveTo>
                  <a:lnTo>
                    <a:pt x="852965" y="0"/>
                  </a:lnTo>
                  <a:cubicBezTo>
                    <a:pt x="861956" y="0"/>
                    <a:pt x="870579" y="3572"/>
                    <a:pt x="876937" y="9930"/>
                  </a:cubicBezTo>
                  <a:cubicBezTo>
                    <a:pt x="883295" y="16287"/>
                    <a:pt x="886867" y="24911"/>
                    <a:pt x="886867" y="33902"/>
                  </a:cubicBezTo>
                  <a:lnTo>
                    <a:pt x="886867" y="205686"/>
                  </a:lnTo>
                  <a:cubicBezTo>
                    <a:pt x="886867" y="214677"/>
                    <a:pt x="883295" y="223301"/>
                    <a:pt x="876937" y="229658"/>
                  </a:cubicBezTo>
                  <a:cubicBezTo>
                    <a:pt x="870579" y="236016"/>
                    <a:pt x="861956" y="239588"/>
                    <a:pt x="852965" y="239588"/>
                  </a:cubicBezTo>
                  <a:lnTo>
                    <a:pt x="33902" y="239588"/>
                  </a:lnTo>
                  <a:cubicBezTo>
                    <a:pt x="24911" y="239588"/>
                    <a:pt x="16287" y="236016"/>
                    <a:pt x="9930" y="229658"/>
                  </a:cubicBezTo>
                  <a:cubicBezTo>
                    <a:pt x="3572" y="223301"/>
                    <a:pt x="0" y="214677"/>
                    <a:pt x="0" y="205686"/>
                  </a:cubicBezTo>
                  <a:lnTo>
                    <a:pt x="0" y="33902"/>
                  </a:lnTo>
                  <a:cubicBezTo>
                    <a:pt x="0" y="24911"/>
                    <a:pt x="3572" y="16287"/>
                    <a:pt x="9930" y="9930"/>
                  </a:cubicBezTo>
                  <a:cubicBezTo>
                    <a:pt x="16287" y="3572"/>
                    <a:pt x="24911" y="0"/>
                    <a:pt x="3390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9FC4">
                    <a:alpha val="81000"/>
                  </a:srgbClr>
                </a:gs>
                <a:gs pos="100000">
                  <a:srgbClr val="1D1E50">
                    <a:alpha val="81000"/>
                  </a:srgbClr>
                </a:gs>
              </a:gsLst>
              <a:lin ang="0"/>
            </a:gra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886867" cy="2205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443330" y="8652977"/>
            <a:ext cx="1815970" cy="605323"/>
            <a:chOff x="0" y="0"/>
            <a:chExt cx="2421294" cy="807098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614196" cy="807098"/>
              <a:chOff x="0" y="0"/>
              <a:chExt cx="812800" cy="4064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25B9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177800" y="19050"/>
                <a:ext cx="5588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614196" y="0"/>
              <a:ext cx="807098" cy="807098"/>
              <a:chOff x="0" y="0"/>
              <a:chExt cx="406400" cy="4064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064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06400">
                    <a:moveTo>
                      <a:pt x="0" y="0"/>
                    </a:moveTo>
                    <a:lnTo>
                      <a:pt x="203200" y="0"/>
                    </a:lnTo>
                    <a:lnTo>
                      <a:pt x="406400" y="203200"/>
                    </a:lnTo>
                    <a:lnTo>
                      <a:pt x="2032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8946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177800" y="19050"/>
                <a:ext cx="1524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1360375" y="3249626"/>
            <a:ext cx="5478853" cy="5478853"/>
          </a:xfrm>
          <a:custGeom>
            <a:avLst/>
            <a:gdLst/>
            <a:ahLst/>
            <a:cxnLst/>
            <a:rect r="r" b="b" t="t" l="l"/>
            <a:pathLst>
              <a:path h="5478853" w="5478853">
                <a:moveTo>
                  <a:pt x="0" y="0"/>
                </a:moveTo>
                <a:lnTo>
                  <a:pt x="5478852" y="0"/>
                </a:lnTo>
                <a:lnTo>
                  <a:pt x="5478852" y="5478852"/>
                </a:lnTo>
                <a:lnTo>
                  <a:pt x="0" y="54788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839227" y="1834175"/>
            <a:ext cx="5543438" cy="619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72"/>
              </a:lnSpc>
              <a:spcBef>
                <a:spcPct val="0"/>
              </a:spcBef>
            </a:pPr>
            <a:r>
              <a:rPr lang="en-US" sz="4143" spc="207">
                <a:solidFill>
                  <a:srgbClr val="FFFFFF"/>
                </a:solidFill>
                <a:latin typeface="Open Sans 2 Ultra-Bold"/>
                <a:ea typeface="Open Sans 2 Ultra-Bold"/>
                <a:cs typeface="Open Sans 2 Ultra-Bold"/>
                <a:sym typeface="Open Sans 2 Ultra-Bold"/>
              </a:rPr>
              <a:t>CONFIGURING GIT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22279" y="3464436"/>
            <a:ext cx="10732480" cy="5622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38856" indent="-519428" lvl="1">
              <a:lnSpc>
                <a:spcPts val="5774"/>
              </a:lnSpc>
              <a:buFont typeface="Arial"/>
              <a:buChar char="•"/>
            </a:pPr>
            <a:r>
              <a:rPr lang="en-US" sz="4811" spc="240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config --global user.name “your username”  </a:t>
            </a:r>
          </a:p>
          <a:p>
            <a:pPr algn="l">
              <a:lnSpc>
                <a:spcPts val="5774"/>
              </a:lnSpc>
            </a:pPr>
          </a:p>
          <a:p>
            <a:pPr algn="l" marL="992685" indent="-496343" lvl="1">
              <a:lnSpc>
                <a:spcPts val="5517"/>
              </a:lnSpc>
              <a:buFont typeface="Arial"/>
              <a:buChar char="•"/>
            </a:pPr>
            <a:r>
              <a:rPr lang="en-US" sz="4597" spc="229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config --global user.email “your email” </a:t>
            </a:r>
            <a:r>
              <a:rPr lang="en-US" sz="4597" spc="229">
                <a:solidFill>
                  <a:srgbClr val="000000"/>
                </a:solidFill>
                <a:latin typeface="Open Sans 2"/>
                <a:ea typeface="Open Sans 2"/>
                <a:cs typeface="Open Sans 2"/>
                <a:sym typeface="Open Sans 2"/>
              </a:rPr>
              <a:t>This email should be registered in your GitHub</a:t>
            </a:r>
          </a:p>
          <a:p>
            <a:pPr algn="l">
              <a:lnSpc>
                <a:spcPts val="5517"/>
              </a:lnSpc>
            </a:pPr>
            <a:r>
              <a:rPr lang="en-US" sz="4597" spc="229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</a:t>
            </a:r>
          </a:p>
          <a:p>
            <a:pPr algn="l" marL="992685" indent="-496343" lvl="1">
              <a:lnSpc>
                <a:spcPts val="5517"/>
              </a:lnSpc>
              <a:buFont typeface="Arial"/>
              <a:buChar char="•"/>
            </a:pPr>
            <a:r>
              <a:rPr lang="en-US" sz="4597" spc="229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config --list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FCA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14546" y="641907"/>
            <a:ext cx="15544754" cy="9645093"/>
          </a:xfrm>
          <a:custGeom>
            <a:avLst/>
            <a:gdLst/>
            <a:ahLst/>
            <a:cxnLst/>
            <a:rect r="r" b="b" t="t" l="l"/>
            <a:pathLst>
              <a:path h="9645093" w="15544754">
                <a:moveTo>
                  <a:pt x="0" y="0"/>
                </a:moveTo>
                <a:lnTo>
                  <a:pt x="15544754" y="0"/>
                </a:lnTo>
                <a:lnTo>
                  <a:pt x="15544754" y="9645093"/>
                </a:lnTo>
                <a:lnTo>
                  <a:pt x="0" y="9645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6" t="0" r="-596" b="-10566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2117" y="500612"/>
            <a:ext cx="5737105" cy="2648864"/>
            <a:chOff x="0" y="0"/>
            <a:chExt cx="618905" cy="2857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8905" cy="285753"/>
            </a:xfrm>
            <a:custGeom>
              <a:avLst/>
              <a:gdLst/>
              <a:ahLst/>
              <a:cxnLst/>
              <a:rect r="r" b="b" t="t" l="l"/>
              <a:pathLst>
                <a:path h="285753" w="618905">
                  <a:moveTo>
                    <a:pt x="48580" y="0"/>
                  </a:moveTo>
                  <a:lnTo>
                    <a:pt x="570325" y="0"/>
                  </a:lnTo>
                  <a:cubicBezTo>
                    <a:pt x="597155" y="0"/>
                    <a:pt x="618905" y="21750"/>
                    <a:pt x="618905" y="48580"/>
                  </a:cubicBezTo>
                  <a:lnTo>
                    <a:pt x="618905" y="237173"/>
                  </a:lnTo>
                  <a:cubicBezTo>
                    <a:pt x="618905" y="264003"/>
                    <a:pt x="597155" y="285753"/>
                    <a:pt x="570325" y="285753"/>
                  </a:cubicBezTo>
                  <a:lnTo>
                    <a:pt x="48580" y="285753"/>
                  </a:lnTo>
                  <a:cubicBezTo>
                    <a:pt x="21750" y="285753"/>
                    <a:pt x="0" y="264003"/>
                    <a:pt x="0" y="237173"/>
                  </a:cubicBezTo>
                  <a:lnTo>
                    <a:pt x="0" y="48580"/>
                  </a:lnTo>
                  <a:cubicBezTo>
                    <a:pt x="0" y="21750"/>
                    <a:pt x="21750" y="0"/>
                    <a:pt x="48580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618905" cy="2667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769030" y="2124890"/>
            <a:ext cx="8163138" cy="6479491"/>
          </a:xfrm>
          <a:custGeom>
            <a:avLst/>
            <a:gdLst/>
            <a:ahLst/>
            <a:cxnLst/>
            <a:rect r="r" b="b" t="t" l="l"/>
            <a:pathLst>
              <a:path h="6479491" w="8163138">
                <a:moveTo>
                  <a:pt x="0" y="0"/>
                </a:moveTo>
                <a:lnTo>
                  <a:pt x="8163138" y="0"/>
                </a:lnTo>
                <a:lnTo>
                  <a:pt x="8163138" y="6479491"/>
                </a:lnTo>
                <a:lnTo>
                  <a:pt x="0" y="64794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4969" y="1072569"/>
            <a:ext cx="5551714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Clone and Git Status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4813" y="3638550"/>
            <a:ext cx="8859533" cy="601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74"/>
              </a:lnSpc>
            </a:pPr>
            <a:r>
              <a:rPr lang="en-US" sz="4979" spc="248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Clone:</a:t>
            </a:r>
            <a:r>
              <a:rPr lang="en-US" sz="4979" spc="248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</a:t>
            </a:r>
            <a:r>
              <a:rPr lang="en-US" sz="4979" spc="248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Copy remote repository to a local system, </a:t>
            </a:r>
          </a:p>
          <a:p>
            <a:pPr algn="l">
              <a:lnSpc>
                <a:spcPts val="5974"/>
              </a:lnSpc>
            </a:pPr>
            <a:r>
              <a:rPr lang="en-US" sz="4979" spc="248">
                <a:solidFill>
                  <a:srgbClr val="000000"/>
                </a:solidFill>
                <a:latin typeface="Open Sans 2"/>
                <a:ea typeface="Open Sans 2"/>
                <a:cs typeface="Open Sans 2"/>
                <a:sym typeface="Open Sans 2"/>
              </a:rPr>
              <a:t>git clone --(repo URL)</a:t>
            </a:r>
          </a:p>
          <a:p>
            <a:pPr algn="l">
              <a:lnSpc>
                <a:spcPts val="5974"/>
              </a:lnSpc>
            </a:pPr>
          </a:p>
          <a:p>
            <a:pPr algn="l">
              <a:lnSpc>
                <a:spcPts val="5974"/>
              </a:lnSpc>
            </a:pPr>
            <a:r>
              <a:rPr lang="en-US" sz="4979" spc="248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Status: </a:t>
            </a:r>
            <a:r>
              <a:rPr lang="en-US" sz="4979" spc="248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Display the status</a:t>
            </a:r>
          </a:p>
          <a:p>
            <a:pPr algn="l">
              <a:lnSpc>
                <a:spcPts val="5974"/>
              </a:lnSpc>
            </a:pPr>
            <a:r>
              <a:rPr lang="en-US" sz="4979" spc="248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of a code </a:t>
            </a:r>
          </a:p>
          <a:p>
            <a:pPr algn="l" marL="0" indent="0" lvl="0">
              <a:lnSpc>
                <a:spcPts val="5974"/>
              </a:lnSpc>
              <a:spcBef>
                <a:spcPct val="0"/>
              </a:spcBef>
            </a:pPr>
            <a:r>
              <a:rPr lang="en-US" sz="4979" spc="248">
                <a:solidFill>
                  <a:srgbClr val="000000"/>
                </a:solidFill>
                <a:latin typeface="Open Sans 2"/>
                <a:ea typeface="Open Sans 2"/>
                <a:cs typeface="Open Sans 2"/>
                <a:sym typeface="Open Sans 2"/>
              </a:rPr>
              <a:t>git status</a:t>
            </a:r>
            <a:r>
              <a:rPr lang="en-US" sz="4979" spc="248">
                <a:solidFill>
                  <a:srgbClr val="225B96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2117" y="500612"/>
            <a:ext cx="5255675" cy="2033703"/>
            <a:chOff x="0" y="0"/>
            <a:chExt cx="566969" cy="2193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6969" cy="219391"/>
            </a:xfrm>
            <a:custGeom>
              <a:avLst/>
              <a:gdLst/>
              <a:ahLst/>
              <a:cxnLst/>
              <a:rect r="r" b="b" t="t" l="l"/>
              <a:pathLst>
                <a:path h="219391" w="566969">
                  <a:moveTo>
                    <a:pt x="53030" y="0"/>
                  </a:moveTo>
                  <a:lnTo>
                    <a:pt x="513939" y="0"/>
                  </a:lnTo>
                  <a:cubicBezTo>
                    <a:pt x="528004" y="0"/>
                    <a:pt x="541492" y="5587"/>
                    <a:pt x="551437" y="15532"/>
                  </a:cubicBezTo>
                  <a:cubicBezTo>
                    <a:pt x="561382" y="25477"/>
                    <a:pt x="566969" y="38966"/>
                    <a:pt x="566969" y="53030"/>
                  </a:cubicBezTo>
                  <a:lnTo>
                    <a:pt x="566969" y="166361"/>
                  </a:lnTo>
                  <a:cubicBezTo>
                    <a:pt x="566969" y="180425"/>
                    <a:pt x="561382" y="193914"/>
                    <a:pt x="551437" y="203859"/>
                  </a:cubicBezTo>
                  <a:cubicBezTo>
                    <a:pt x="541492" y="213804"/>
                    <a:pt x="528004" y="219391"/>
                    <a:pt x="513939" y="219391"/>
                  </a:cubicBezTo>
                  <a:lnTo>
                    <a:pt x="53030" y="219391"/>
                  </a:lnTo>
                  <a:cubicBezTo>
                    <a:pt x="38966" y="219391"/>
                    <a:pt x="25477" y="213804"/>
                    <a:pt x="15532" y="203859"/>
                  </a:cubicBezTo>
                  <a:cubicBezTo>
                    <a:pt x="5587" y="193914"/>
                    <a:pt x="0" y="180425"/>
                    <a:pt x="0" y="166361"/>
                  </a:cubicBezTo>
                  <a:lnTo>
                    <a:pt x="0" y="53030"/>
                  </a:lnTo>
                  <a:cubicBezTo>
                    <a:pt x="0" y="38966"/>
                    <a:pt x="5587" y="25477"/>
                    <a:pt x="15532" y="15532"/>
                  </a:cubicBezTo>
                  <a:cubicBezTo>
                    <a:pt x="25477" y="5587"/>
                    <a:pt x="38966" y="0"/>
                    <a:pt x="53030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566969" cy="2003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094657" y="1517463"/>
            <a:ext cx="7478649" cy="8229600"/>
          </a:xfrm>
          <a:custGeom>
            <a:avLst/>
            <a:gdLst/>
            <a:ahLst/>
            <a:cxnLst/>
            <a:rect r="r" b="b" t="t" l="l"/>
            <a:pathLst>
              <a:path h="8229600" w="7478649">
                <a:moveTo>
                  <a:pt x="0" y="0"/>
                </a:moveTo>
                <a:lnTo>
                  <a:pt x="7478649" y="0"/>
                </a:lnTo>
                <a:lnTo>
                  <a:pt x="747864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4969" y="1072569"/>
            <a:ext cx="5551714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Git Status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2117" y="2757070"/>
            <a:ext cx="9652540" cy="677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4991" indent="-537495" lvl="1">
              <a:lnSpc>
                <a:spcPts val="5974"/>
              </a:lnSpc>
              <a:buFont typeface="Arial"/>
              <a:buChar char="•"/>
            </a:pPr>
            <a:r>
              <a:rPr lang="en-US" sz="4979" spc="248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Untrack:</a:t>
            </a:r>
            <a:r>
              <a:rPr lang="en-US" sz="4979" spc="248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new file that git doesn’t yet track</a:t>
            </a:r>
          </a:p>
          <a:p>
            <a:pPr algn="l">
              <a:lnSpc>
                <a:spcPts val="5974"/>
              </a:lnSpc>
            </a:pPr>
          </a:p>
          <a:p>
            <a:pPr algn="l" marL="1074991" indent="-537495" lvl="1">
              <a:lnSpc>
                <a:spcPts val="5974"/>
              </a:lnSpc>
              <a:buFont typeface="Arial"/>
              <a:buChar char="•"/>
            </a:pPr>
            <a:r>
              <a:rPr lang="en-US" sz="4979" spc="248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Modified: </a:t>
            </a:r>
            <a:r>
              <a:rPr lang="en-US" sz="4979" spc="248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Changed</a:t>
            </a:r>
            <a:r>
              <a:rPr lang="en-US" sz="4979" spc="248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</a:p>
          <a:p>
            <a:pPr algn="l">
              <a:lnSpc>
                <a:spcPts val="5974"/>
              </a:lnSpc>
            </a:pPr>
          </a:p>
          <a:p>
            <a:pPr algn="l" marL="1074991" indent="-537495" lvl="1">
              <a:lnSpc>
                <a:spcPts val="5974"/>
              </a:lnSpc>
              <a:buFont typeface="Arial"/>
              <a:buChar char="•"/>
            </a:pPr>
            <a:r>
              <a:rPr lang="en-US" sz="4979" spc="248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Staged: </a:t>
            </a:r>
            <a:r>
              <a:rPr lang="en-US" sz="4979" spc="248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File is ready to be committed</a:t>
            </a:r>
          </a:p>
          <a:p>
            <a:pPr algn="l">
              <a:lnSpc>
                <a:spcPts val="5974"/>
              </a:lnSpc>
            </a:pPr>
          </a:p>
          <a:p>
            <a:pPr algn="l" marL="1074991" indent="-537495" lvl="1">
              <a:lnSpc>
                <a:spcPts val="5974"/>
              </a:lnSpc>
              <a:buFont typeface="Arial"/>
              <a:buChar char="•"/>
            </a:pPr>
            <a:r>
              <a:rPr lang="en-US" sz="4979" spc="248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U</a:t>
            </a:r>
            <a:r>
              <a:rPr lang="en-US" sz="4979" spc="248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nmodified : </a:t>
            </a:r>
            <a:r>
              <a:rPr lang="en-US" sz="4979" spc="248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unchanged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0"/>
            <a:ext cx="15248418" cy="10789116"/>
          </a:xfrm>
          <a:custGeom>
            <a:avLst/>
            <a:gdLst/>
            <a:ahLst/>
            <a:cxnLst/>
            <a:rect r="r" b="b" t="t" l="l"/>
            <a:pathLst>
              <a:path h="10789116" w="15248418">
                <a:moveTo>
                  <a:pt x="0" y="0"/>
                </a:moveTo>
                <a:lnTo>
                  <a:pt x="15248418" y="0"/>
                </a:lnTo>
                <a:lnTo>
                  <a:pt x="15248418" y="10789116"/>
                </a:lnTo>
                <a:lnTo>
                  <a:pt x="0" y="107891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534645" cy="1425738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2534645" cy="1425738"/>
            </a:xfrm>
            <a:custGeom>
              <a:avLst/>
              <a:gdLst/>
              <a:ahLst/>
              <a:cxnLst/>
              <a:rect r="r" b="b" t="t" l="l"/>
              <a:pathLst>
                <a:path h="1425738" w="2534645">
                  <a:moveTo>
                    <a:pt x="2534645" y="0"/>
                  </a:moveTo>
                  <a:lnTo>
                    <a:pt x="0" y="0"/>
                  </a:lnTo>
                  <a:lnTo>
                    <a:pt x="0" y="1425738"/>
                  </a:lnTo>
                  <a:lnTo>
                    <a:pt x="2534645" y="1425738"/>
                  </a:lnTo>
                  <a:close/>
                </a:path>
              </a:pathLst>
            </a:custGeom>
            <a:blipFill>
              <a:blip r:embed="rId2"/>
              <a:stretch>
                <a:fillRect l="-17912" t="0" r="-17912" b="-2023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443330" y="8652977"/>
            <a:ext cx="1815970" cy="605323"/>
            <a:chOff x="0" y="0"/>
            <a:chExt cx="2421294" cy="807098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614196" cy="807098"/>
              <a:chOff x="0" y="0"/>
              <a:chExt cx="812800" cy="4064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177800" y="19050"/>
                <a:ext cx="5588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1614196" y="0"/>
              <a:ext cx="807098" cy="807098"/>
              <a:chOff x="0" y="0"/>
              <a:chExt cx="406400" cy="4064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4064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06400">
                    <a:moveTo>
                      <a:pt x="0" y="0"/>
                    </a:moveTo>
                    <a:lnTo>
                      <a:pt x="203200" y="0"/>
                    </a:lnTo>
                    <a:lnTo>
                      <a:pt x="406400" y="203200"/>
                    </a:lnTo>
                    <a:lnTo>
                      <a:pt x="2032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8946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177800" y="19050"/>
                <a:ext cx="1524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</p:grpSp>
      <p:grpSp>
        <p:nvGrpSpPr>
          <p:cNvPr name="Group 11" id="11"/>
          <p:cNvGrpSpPr/>
          <p:nvPr/>
        </p:nvGrpSpPr>
        <p:grpSpPr>
          <a:xfrm rot="0">
            <a:off x="1751537" y="1519945"/>
            <a:ext cx="9388160" cy="7435693"/>
            <a:chOff x="0" y="0"/>
            <a:chExt cx="1064516" cy="84312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64516" cy="843127"/>
            </a:xfrm>
            <a:custGeom>
              <a:avLst/>
              <a:gdLst/>
              <a:ahLst/>
              <a:cxnLst/>
              <a:rect r="r" b="b" t="t" l="l"/>
              <a:pathLst>
                <a:path h="843127" w="1064516">
                  <a:moveTo>
                    <a:pt x="0" y="0"/>
                  </a:moveTo>
                  <a:lnTo>
                    <a:pt x="1064516" y="0"/>
                  </a:lnTo>
                  <a:lnTo>
                    <a:pt x="1064516" y="843127"/>
                  </a:lnTo>
                  <a:lnTo>
                    <a:pt x="0" y="843127"/>
                  </a:lnTo>
                  <a:close/>
                </a:path>
              </a:pathLst>
            </a:custGeom>
            <a:blipFill>
              <a:blip r:embed="rId3"/>
              <a:stretch>
                <a:fillRect l="0" t="-2913" r="0" b="-2913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944137" y="1047750"/>
            <a:ext cx="3572847" cy="262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  <a:spcBef>
                <a:spcPct val="0"/>
              </a:spcBef>
            </a:pPr>
            <a:r>
              <a:rPr lang="en-US" sz="1899" spc="37">
                <a:solidFill>
                  <a:srgbClr val="DAEFFA"/>
                </a:solidFill>
                <a:latin typeface="Open Sans 1"/>
                <a:ea typeface="Open Sans 1"/>
                <a:cs typeface="Open Sans 1"/>
                <a:sym typeface="Open Sans 1"/>
              </a:rPr>
              <a:t>adhikaribinay77.com.np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44137" y="8974688"/>
            <a:ext cx="3572847" cy="324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29"/>
              </a:lnSpc>
              <a:spcBef>
                <a:spcPct val="0"/>
              </a:spcBef>
            </a:pPr>
            <a:r>
              <a:rPr lang="en-US" sz="2299" spc="45">
                <a:solidFill>
                  <a:srgbClr val="DAEFFA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August</a:t>
            </a:r>
            <a:r>
              <a:rPr lang="en-US" sz="2299" spc="45" strike="noStrike" u="none">
                <a:solidFill>
                  <a:srgbClr val="DAEFFA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20, 2024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2117" y="877528"/>
            <a:ext cx="8475457" cy="1923155"/>
            <a:chOff x="0" y="0"/>
            <a:chExt cx="914311" cy="2074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14311" cy="207465"/>
            </a:xfrm>
            <a:custGeom>
              <a:avLst/>
              <a:gdLst/>
              <a:ahLst/>
              <a:cxnLst/>
              <a:rect r="r" b="b" t="t" l="l"/>
              <a:pathLst>
                <a:path h="207465" w="914311">
                  <a:moveTo>
                    <a:pt x="32884" y="0"/>
                  </a:moveTo>
                  <a:lnTo>
                    <a:pt x="881427" y="0"/>
                  </a:lnTo>
                  <a:cubicBezTo>
                    <a:pt x="899589" y="0"/>
                    <a:pt x="914311" y="14723"/>
                    <a:pt x="914311" y="32884"/>
                  </a:cubicBezTo>
                  <a:lnTo>
                    <a:pt x="914311" y="174581"/>
                  </a:lnTo>
                  <a:cubicBezTo>
                    <a:pt x="914311" y="183302"/>
                    <a:pt x="910847" y="191667"/>
                    <a:pt x="904680" y="197834"/>
                  </a:cubicBezTo>
                  <a:cubicBezTo>
                    <a:pt x="898513" y="204001"/>
                    <a:pt x="890149" y="207465"/>
                    <a:pt x="881427" y="207465"/>
                  </a:cubicBezTo>
                  <a:lnTo>
                    <a:pt x="32884" y="207465"/>
                  </a:lnTo>
                  <a:cubicBezTo>
                    <a:pt x="14723" y="207465"/>
                    <a:pt x="0" y="192742"/>
                    <a:pt x="0" y="174581"/>
                  </a:cubicBezTo>
                  <a:lnTo>
                    <a:pt x="0" y="32884"/>
                  </a:lnTo>
                  <a:cubicBezTo>
                    <a:pt x="0" y="14723"/>
                    <a:pt x="14723" y="0"/>
                    <a:pt x="32884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914311" cy="1884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883057" y="3167679"/>
            <a:ext cx="7118957" cy="5650672"/>
          </a:xfrm>
          <a:custGeom>
            <a:avLst/>
            <a:gdLst/>
            <a:ahLst/>
            <a:cxnLst/>
            <a:rect r="r" b="b" t="t" l="l"/>
            <a:pathLst>
              <a:path h="5650672" w="7118957">
                <a:moveTo>
                  <a:pt x="0" y="0"/>
                </a:moveTo>
                <a:lnTo>
                  <a:pt x="7118956" y="0"/>
                </a:lnTo>
                <a:lnTo>
                  <a:pt x="7118956" y="5650671"/>
                </a:lnTo>
                <a:lnTo>
                  <a:pt x="0" y="56506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8543" y="1425908"/>
            <a:ext cx="8249031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add and Git commit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2117" y="3053267"/>
            <a:ext cx="10440940" cy="7233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82"/>
              </a:lnSpc>
            </a:pPr>
            <a:r>
              <a:rPr lang="en-US" sz="5318" spc="265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add:</a:t>
            </a:r>
            <a:r>
              <a:rPr lang="en-US" sz="5318" spc="265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add new or changed file on working directory to staging area</a:t>
            </a:r>
            <a:r>
              <a:rPr lang="en-US" sz="5318" spc="26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</a:p>
          <a:p>
            <a:pPr algn="l">
              <a:lnSpc>
                <a:spcPts val="6382"/>
              </a:lnSpc>
            </a:pPr>
            <a:r>
              <a:rPr lang="en-US" sz="5318" spc="26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add &lt;filename&gt; or</a:t>
            </a:r>
          </a:p>
          <a:p>
            <a:pPr algn="l">
              <a:lnSpc>
                <a:spcPts val="6382"/>
              </a:lnSpc>
            </a:pPr>
            <a:r>
              <a:rPr lang="en-US" sz="5318" spc="26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add .</a:t>
            </a:r>
          </a:p>
          <a:p>
            <a:pPr algn="l">
              <a:lnSpc>
                <a:spcPts val="6382"/>
              </a:lnSpc>
            </a:pPr>
            <a:r>
              <a:rPr lang="en-US" sz="5318" spc="265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commit: </a:t>
            </a:r>
            <a:r>
              <a:rPr lang="en-US" sz="5318" spc="265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keeps the record</a:t>
            </a:r>
          </a:p>
          <a:p>
            <a:pPr algn="l">
              <a:lnSpc>
                <a:spcPts val="6382"/>
              </a:lnSpc>
            </a:pPr>
            <a:r>
              <a:rPr lang="en-US" sz="5318" spc="265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of a code. </a:t>
            </a:r>
            <a:r>
              <a:rPr lang="en-US" sz="5318" spc="26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commit -m “commit-message”</a:t>
            </a:r>
          </a:p>
          <a:p>
            <a:pPr algn="l" marL="0" indent="0" lvl="0">
              <a:lnSpc>
                <a:spcPts val="638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2117" y="877528"/>
            <a:ext cx="3661154" cy="1920526"/>
            <a:chOff x="0" y="0"/>
            <a:chExt cx="394956" cy="2071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4956" cy="207182"/>
            </a:xfrm>
            <a:custGeom>
              <a:avLst/>
              <a:gdLst/>
              <a:ahLst/>
              <a:cxnLst/>
              <a:rect r="r" b="b" t="t" l="l"/>
              <a:pathLst>
                <a:path h="207182" w="394956">
                  <a:moveTo>
                    <a:pt x="76126" y="0"/>
                  </a:moveTo>
                  <a:lnTo>
                    <a:pt x="318830" y="0"/>
                  </a:lnTo>
                  <a:cubicBezTo>
                    <a:pt x="339020" y="0"/>
                    <a:pt x="358383" y="8020"/>
                    <a:pt x="372659" y="22297"/>
                  </a:cubicBezTo>
                  <a:cubicBezTo>
                    <a:pt x="386936" y="36573"/>
                    <a:pt x="394956" y="55936"/>
                    <a:pt x="394956" y="76126"/>
                  </a:cubicBezTo>
                  <a:lnTo>
                    <a:pt x="394956" y="131056"/>
                  </a:lnTo>
                  <a:cubicBezTo>
                    <a:pt x="394956" y="173099"/>
                    <a:pt x="360873" y="207182"/>
                    <a:pt x="318830" y="207182"/>
                  </a:cubicBezTo>
                  <a:lnTo>
                    <a:pt x="76126" y="207182"/>
                  </a:lnTo>
                  <a:cubicBezTo>
                    <a:pt x="34083" y="207182"/>
                    <a:pt x="0" y="173099"/>
                    <a:pt x="0" y="131056"/>
                  </a:cubicBezTo>
                  <a:lnTo>
                    <a:pt x="0" y="76126"/>
                  </a:lnTo>
                  <a:cubicBezTo>
                    <a:pt x="0" y="34083"/>
                    <a:pt x="34083" y="0"/>
                    <a:pt x="76126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394956" cy="188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96621" y="3114915"/>
            <a:ext cx="7650664" cy="4057170"/>
          </a:xfrm>
          <a:custGeom>
            <a:avLst/>
            <a:gdLst/>
            <a:ahLst/>
            <a:cxnLst/>
            <a:rect r="r" b="b" t="t" l="l"/>
            <a:pathLst>
              <a:path h="4057170" w="7650664">
                <a:moveTo>
                  <a:pt x="0" y="0"/>
                </a:moveTo>
                <a:lnTo>
                  <a:pt x="7650664" y="0"/>
                </a:lnTo>
                <a:lnTo>
                  <a:pt x="7650664" y="4057170"/>
                </a:lnTo>
                <a:lnTo>
                  <a:pt x="0" y="4057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8543" y="1425908"/>
            <a:ext cx="3434728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Push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2117" y="3053267"/>
            <a:ext cx="10440940" cy="5626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82"/>
              </a:lnSpc>
            </a:pPr>
            <a:r>
              <a:rPr lang="en-US" sz="5318" spc="265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Push:</a:t>
            </a:r>
            <a:r>
              <a:rPr lang="en-US" sz="5318" spc="265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add new or changed file on working directory/ local repo to remote repo</a:t>
            </a:r>
            <a:r>
              <a:rPr lang="en-US" sz="5318" spc="26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</a:p>
          <a:p>
            <a:pPr algn="l">
              <a:lnSpc>
                <a:spcPts val="6382"/>
              </a:lnSpc>
            </a:pPr>
            <a:r>
              <a:rPr lang="en-US" sz="5318" spc="26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push origin main</a:t>
            </a:r>
          </a:p>
          <a:p>
            <a:pPr algn="l">
              <a:lnSpc>
                <a:spcPts val="6382"/>
              </a:lnSpc>
            </a:pPr>
          </a:p>
          <a:p>
            <a:pPr algn="l">
              <a:lnSpc>
                <a:spcPts val="6382"/>
              </a:lnSpc>
            </a:pPr>
          </a:p>
          <a:p>
            <a:pPr algn="l" marL="0" indent="0" lvl="0">
              <a:lnSpc>
                <a:spcPts val="638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2117" y="307915"/>
            <a:ext cx="3661154" cy="1920526"/>
            <a:chOff x="0" y="0"/>
            <a:chExt cx="394956" cy="2071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4956" cy="207182"/>
            </a:xfrm>
            <a:custGeom>
              <a:avLst/>
              <a:gdLst/>
              <a:ahLst/>
              <a:cxnLst/>
              <a:rect r="r" b="b" t="t" l="l"/>
              <a:pathLst>
                <a:path h="207182" w="394956">
                  <a:moveTo>
                    <a:pt x="76126" y="0"/>
                  </a:moveTo>
                  <a:lnTo>
                    <a:pt x="318830" y="0"/>
                  </a:lnTo>
                  <a:cubicBezTo>
                    <a:pt x="339020" y="0"/>
                    <a:pt x="358383" y="8020"/>
                    <a:pt x="372659" y="22297"/>
                  </a:cubicBezTo>
                  <a:cubicBezTo>
                    <a:pt x="386936" y="36573"/>
                    <a:pt x="394956" y="55936"/>
                    <a:pt x="394956" y="76126"/>
                  </a:cubicBezTo>
                  <a:lnTo>
                    <a:pt x="394956" y="131056"/>
                  </a:lnTo>
                  <a:cubicBezTo>
                    <a:pt x="394956" y="173099"/>
                    <a:pt x="360873" y="207182"/>
                    <a:pt x="318830" y="207182"/>
                  </a:cubicBezTo>
                  <a:lnTo>
                    <a:pt x="76126" y="207182"/>
                  </a:lnTo>
                  <a:cubicBezTo>
                    <a:pt x="34083" y="207182"/>
                    <a:pt x="0" y="173099"/>
                    <a:pt x="0" y="131056"/>
                  </a:cubicBezTo>
                  <a:lnTo>
                    <a:pt x="0" y="76126"/>
                  </a:lnTo>
                  <a:cubicBezTo>
                    <a:pt x="0" y="34083"/>
                    <a:pt x="34083" y="0"/>
                    <a:pt x="76126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394956" cy="188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546579" y="1608770"/>
            <a:ext cx="3950208" cy="4114800"/>
          </a:xfrm>
          <a:custGeom>
            <a:avLst/>
            <a:gdLst/>
            <a:ahLst/>
            <a:cxnLst/>
            <a:rect r="r" b="b" t="t" l="l"/>
            <a:pathLst>
              <a:path h="4114800" w="3950208">
                <a:moveTo>
                  <a:pt x="0" y="0"/>
                </a:moveTo>
                <a:lnTo>
                  <a:pt x="3950208" y="0"/>
                </a:lnTo>
                <a:lnTo>
                  <a:pt x="395020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8543" y="856295"/>
            <a:ext cx="3434728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Init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2117" y="2545091"/>
            <a:ext cx="13596983" cy="924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82"/>
              </a:lnSpc>
            </a:pPr>
            <a:r>
              <a:rPr lang="en-US" sz="5318" spc="265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Init:</a:t>
            </a:r>
            <a:r>
              <a:rPr lang="en-US" sz="5318" spc="265">
                <a:solidFill>
                  <a:srgbClr val="CB472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used to create a new remote repo / initialize git...</a:t>
            </a:r>
          </a:p>
          <a:p>
            <a:pPr algn="l">
              <a:lnSpc>
                <a:spcPts val="5902"/>
              </a:lnSpc>
            </a:pP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init</a:t>
            </a: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remote add origin &lt;link-to-remote&gt;</a:t>
            </a: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remote -v (to verify remote)</a:t>
            </a: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branch (to check branch)</a:t>
            </a: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branch -m main (rename branch)</a:t>
            </a: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push origin main</a:t>
            </a:r>
          </a:p>
          <a:p>
            <a:pPr algn="l">
              <a:lnSpc>
                <a:spcPts val="6382"/>
              </a:lnSpc>
            </a:pPr>
          </a:p>
          <a:p>
            <a:pPr algn="l">
              <a:lnSpc>
                <a:spcPts val="6382"/>
              </a:lnSpc>
            </a:pPr>
          </a:p>
          <a:p>
            <a:pPr algn="l" marL="0" indent="0" lvl="0">
              <a:lnSpc>
                <a:spcPts val="638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29127" y="428627"/>
            <a:ext cx="9429746" cy="9429746"/>
          </a:xfrm>
          <a:custGeom>
            <a:avLst/>
            <a:gdLst/>
            <a:ahLst/>
            <a:cxnLst/>
            <a:rect r="r" b="b" t="t" l="l"/>
            <a:pathLst>
              <a:path h="9429746" w="9429746">
                <a:moveTo>
                  <a:pt x="0" y="0"/>
                </a:moveTo>
                <a:lnTo>
                  <a:pt x="9429746" y="0"/>
                </a:lnTo>
                <a:lnTo>
                  <a:pt x="9429746" y="9429746"/>
                </a:lnTo>
                <a:lnTo>
                  <a:pt x="0" y="94297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468260">
            <a:off x="213969" y="30861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81205" y="3475115"/>
            <a:ext cx="4106795" cy="3336771"/>
          </a:xfrm>
          <a:custGeom>
            <a:avLst/>
            <a:gdLst/>
            <a:ahLst/>
            <a:cxnLst/>
            <a:rect r="r" b="b" t="t" l="l"/>
            <a:pathLst>
              <a:path h="3336771" w="4106795">
                <a:moveTo>
                  <a:pt x="0" y="0"/>
                </a:moveTo>
                <a:lnTo>
                  <a:pt x="4106795" y="0"/>
                </a:lnTo>
                <a:lnTo>
                  <a:pt x="4106795" y="3336770"/>
                </a:lnTo>
                <a:lnTo>
                  <a:pt x="0" y="33367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2117" y="307915"/>
            <a:ext cx="3661154" cy="1920526"/>
            <a:chOff x="0" y="0"/>
            <a:chExt cx="394956" cy="2071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4956" cy="207182"/>
            </a:xfrm>
            <a:custGeom>
              <a:avLst/>
              <a:gdLst/>
              <a:ahLst/>
              <a:cxnLst/>
              <a:rect r="r" b="b" t="t" l="l"/>
              <a:pathLst>
                <a:path h="207182" w="394956">
                  <a:moveTo>
                    <a:pt x="76126" y="0"/>
                  </a:moveTo>
                  <a:lnTo>
                    <a:pt x="318830" y="0"/>
                  </a:lnTo>
                  <a:cubicBezTo>
                    <a:pt x="339020" y="0"/>
                    <a:pt x="358383" y="8020"/>
                    <a:pt x="372659" y="22297"/>
                  </a:cubicBezTo>
                  <a:cubicBezTo>
                    <a:pt x="386936" y="36573"/>
                    <a:pt x="394956" y="55936"/>
                    <a:pt x="394956" y="76126"/>
                  </a:cubicBezTo>
                  <a:lnTo>
                    <a:pt x="394956" y="131056"/>
                  </a:lnTo>
                  <a:cubicBezTo>
                    <a:pt x="394956" y="173099"/>
                    <a:pt x="360873" y="207182"/>
                    <a:pt x="318830" y="207182"/>
                  </a:cubicBezTo>
                  <a:lnTo>
                    <a:pt x="76126" y="207182"/>
                  </a:lnTo>
                  <a:cubicBezTo>
                    <a:pt x="34083" y="207182"/>
                    <a:pt x="0" y="173099"/>
                    <a:pt x="0" y="131056"/>
                  </a:cubicBezTo>
                  <a:lnTo>
                    <a:pt x="0" y="76126"/>
                  </a:lnTo>
                  <a:cubicBezTo>
                    <a:pt x="0" y="34083"/>
                    <a:pt x="34083" y="0"/>
                    <a:pt x="76126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394956" cy="188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978487" y="2442410"/>
            <a:ext cx="14661569" cy="7550326"/>
          </a:xfrm>
          <a:custGeom>
            <a:avLst/>
            <a:gdLst/>
            <a:ahLst/>
            <a:cxnLst/>
            <a:rect r="r" b="b" t="t" l="l"/>
            <a:pathLst>
              <a:path h="7550326" w="14661569">
                <a:moveTo>
                  <a:pt x="0" y="0"/>
                </a:moveTo>
                <a:lnTo>
                  <a:pt x="14661569" y="0"/>
                </a:lnTo>
                <a:lnTo>
                  <a:pt x="14661569" y="7550327"/>
                </a:lnTo>
                <a:lnTo>
                  <a:pt x="0" y="75503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8543" y="515703"/>
            <a:ext cx="3434728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Branches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89817" y="549867"/>
            <a:ext cx="3661154" cy="1920526"/>
            <a:chOff x="0" y="0"/>
            <a:chExt cx="394956" cy="2071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4956" cy="207182"/>
            </a:xfrm>
            <a:custGeom>
              <a:avLst/>
              <a:gdLst/>
              <a:ahLst/>
              <a:cxnLst/>
              <a:rect r="r" b="b" t="t" l="l"/>
              <a:pathLst>
                <a:path h="207182" w="394956">
                  <a:moveTo>
                    <a:pt x="76126" y="0"/>
                  </a:moveTo>
                  <a:lnTo>
                    <a:pt x="318830" y="0"/>
                  </a:lnTo>
                  <a:cubicBezTo>
                    <a:pt x="339020" y="0"/>
                    <a:pt x="358383" y="8020"/>
                    <a:pt x="372659" y="22297"/>
                  </a:cubicBezTo>
                  <a:cubicBezTo>
                    <a:pt x="386936" y="36573"/>
                    <a:pt x="394956" y="55936"/>
                    <a:pt x="394956" y="76126"/>
                  </a:cubicBezTo>
                  <a:lnTo>
                    <a:pt x="394956" y="131056"/>
                  </a:lnTo>
                  <a:cubicBezTo>
                    <a:pt x="394956" y="173099"/>
                    <a:pt x="360873" y="207182"/>
                    <a:pt x="318830" y="207182"/>
                  </a:cubicBezTo>
                  <a:lnTo>
                    <a:pt x="76126" y="207182"/>
                  </a:lnTo>
                  <a:cubicBezTo>
                    <a:pt x="34083" y="207182"/>
                    <a:pt x="0" y="173099"/>
                    <a:pt x="0" y="131056"/>
                  </a:cubicBezTo>
                  <a:lnTo>
                    <a:pt x="0" y="76126"/>
                  </a:lnTo>
                  <a:cubicBezTo>
                    <a:pt x="0" y="34083"/>
                    <a:pt x="34083" y="0"/>
                    <a:pt x="76126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394956" cy="188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5496409">
            <a:off x="13049945" y="2563906"/>
            <a:ext cx="4188092" cy="4114800"/>
          </a:xfrm>
          <a:custGeom>
            <a:avLst/>
            <a:gdLst/>
            <a:ahLst/>
            <a:cxnLst/>
            <a:rect r="r" b="b" t="t" l="l"/>
            <a:pathLst>
              <a:path h="4114800" w="4188092">
                <a:moveTo>
                  <a:pt x="4188092" y="0"/>
                </a:moveTo>
                <a:lnTo>
                  <a:pt x="0" y="0"/>
                </a:lnTo>
                <a:lnTo>
                  <a:pt x="0" y="4114800"/>
                </a:lnTo>
                <a:lnTo>
                  <a:pt x="4188092" y="4114800"/>
                </a:lnTo>
                <a:lnTo>
                  <a:pt x="418809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16243" y="757655"/>
            <a:ext cx="3434728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Branches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2117" y="2992587"/>
            <a:ext cx="12921050" cy="985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branch (to check branch)</a:t>
            </a: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branch -M main (to rename branch)</a:t>
            </a: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checkout &lt;-branch name-&gt; (to navigate)</a:t>
            </a: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checkout -b &lt;-new branch name-&gt; (to create new branch)</a:t>
            </a:r>
          </a:p>
          <a:p>
            <a:pPr algn="l" marL="1061881" indent="-530941" lvl="1">
              <a:lnSpc>
                <a:spcPts val="5902"/>
              </a:lnSpc>
              <a:buFont typeface="Arial"/>
              <a:buChar char="•"/>
            </a:pPr>
            <a:r>
              <a:rPr lang="en-US" sz="4918" spc="245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branch -d branch name (delete branch)</a:t>
            </a:r>
          </a:p>
          <a:p>
            <a:pPr algn="l">
              <a:lnSpc>
                <a:spcPts val="5902"/>
              </a:lnSpc>
            </a:pPr>
          </a:p>
          <a:p>
            <a:pPr algn="l">
              <a:lnSpc>
                <a:spcPts val="6382"/>
              </a:lnSpc>
            </a:pPr>
          </a:p>
          <a:p>
            <a:pPr algn="l">
              <a:lnSpc>
                <a:spcPts val="6382"/>
              </a:lnSpc>
            </a:pPr>
          </a:p>
          <a:p>
            <a:pPr algn="l" marL="0" indent="0" lvl="0">
              <a:lnSpc>
                <a:spcPts val="638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EF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89817" y="549867"/>
            <a:ext cx="3661154" cy="1920526"/>
            <a:chOff x="0" y="0"/>
            <a:chExt cx="394956" cy="2071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4956" cy="207182"/>
            </a:xfrm>
            <a:custGeom>
              <a:avLst/>
              <a:gdLst/>
              <a:ahLst/>
              <a:cxnLst/>
              <a:rect r="r" b="b" t="t" l="l"/>
              <a:pathLst>
                <a:path h="207182" w="394956">
                  <a:moveTo>
                    <a:pt x="76126" y="0"/>
                  </a:moveTo>
                  <a:lnTo>
                    <a:pt x="318830" y="0"/>
                  </a:lnTo>
                  <a:cubicBezTo>
                    <a:pt x="339020" y="0"/>
                    <a:pt x="358383" y="8020"/>
                    <a:pt x="372659" y="22297"/>
                  </a:cubicBezTo>
                  <a:cubicBezTo>
                    <a:pt x="386936" y="36573"/>
                    <a:pt x="394956" y="55936"/>
                    <a:pt x="394956" y="76126"/>
                  </a:cubicBezTo>
                  <a:lnTo>
                    <a:pt x="394956" y="131056"/>
                  </a:lnTo>
                  <a:cubicBezTo>
                    <a:pt x="394956" y="173099"/>
                    <a:pt x="360873" y="207182"/>
                    <a:pt x="318830" y="207182"/>
                  </a:cubicBezTo>
                  <a:lnTo>
                    <a:pt x="76126" y="207182"/>
                  </a:lnTo>
                  <a:cubicBezTo>
                    <a:pt x="34083" y="207182"/>
                    <a:pt x="0" y="173099"/>
                    <a:pt x="0" y="131056"/>
                  </a:cubicBezTo>
                  <a:lnTo>
                    <a:pt x="0" y="76126"/>
                  </a:lnTo>
                  <a:cubicBezTo>
                    <a:pt x="0" y="34083"/>
                    <a:pt x="34083" y="0"/>
                    <a:pt x="76126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394956" cy="188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5496409">
            <a:off x="13049945" y="2563906"/>
            <a:ext cx="4188092" cy="4114800"/>
          </a:xfrm>
          <a:custGeom>
            <a:avLst/>
            <a:gdLst/>
            <a:ahLst/>
            <a:cxnLst/>
            <a:rect r="r" b="b" t="t" l="l"/>
            <a:pathLst>
              <a:path h="4114800" w="4188092">
                <a:moveTo>
                  <a:pt x="4188092" y="0"/>
                </a:moveTo>
                <a:lnTo>
                  <a:pt x="0" y="0"/>
                </a:lnTo>
                <a:lnTo>
                  <a:pt x="0" y="4114800"/>
                </a:lnTo>
                <a:lnTo>
                  <a:pt x="4188092" y="4114800"/>
                </a:lnTo>
                <a:lnTo>
                  <a:pt x="418809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16243" y="757655"/>
            <a:ext cx="3434728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99"/>
              </a:lnSpc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</a:t>
            </a:r>
          </a:p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Merge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2117" y="2908675"/>
            <a:ext cx="9132139" cy="497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11299" indent="-505650" lvl="1">
              <a:lnSpc>
                <a:spcPts val="5620"/>
              </a:lnSpc>
              <a:buFont typeface="Arial"/>
              <a:buChar char="•"/>
            </a:pPr>
            <a:r>
              <a:rPr lang="en-US" sz="4684" spc="234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diff &lt;-branch name-&gt;</a:t>
            </a:r>
          </a:p>
          <a:p>
            <a:pPr algn="l">
              <a:lnSpc>
                <a:spcPts val="5620"/>
              </a:lnSpc>
            </a:pPr>
            <a:r>
              <a:rPr lang="en-US" sz="4684" spc="234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(to compare commits, branches, files)</a:t>
            </a:r>
          </a:p>
          <a:p>
            <a:pPr algn="l" marL="1011299" indent="-505650" lvl="1">
              <a:lnSpc>
                <a:spcPts val="5620"/>
              </a:lnSpc>
              <a:buFont typeface="Arial"/>
              <a:buChar char="•"/>
            </a:pPr>
            <a:r>
              <a:rPr lang="en-US" sz="4684" spc="234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git merge &lt;-branch name-&gt; (to merge 2 branch)</a:t>
            </a:r>
          </a:p>
          <a:p>
            <a:pPr algn="l" marL="1011299" indent="-505650" lvl="1">
              <a:lnSpc>
                <a:spcPts val="5620"/>
              </a:lnSpc>
              <a:buFont typeface="Arial"/>
              <a:buChar char="•"/>
            </a:pPr>
            <a:r>
              <a:rPr lang="en-US" sz="4684" spc="234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create a pull request</a:t>
            </a:r>
          </a:p>
          <a:p>
            <a:pPr algn="l" marL="0" indent="0" lvl="0">
              <a:lnSpc>
                <a:spcPts val="6010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442117" y="7789991"/>
            <a:ext cx="3661154" cy="1920526"/>
            <a:chOff x="0" y="0"/>
            <a:chExt cx="394956" cy="2071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94956" cy="207182"/>
            </a:xfrm>
            <a:custGeom>
              <a:avLst/>
              <a:gdLst/>
              <a:ahLst/>
              <a:cxnLst/>
              <a:rect r="r" b="b" t="t" l="l"/>
              <a:pathLst>
                <a:path h="207182" w="394956">
                  <a:moveTo>
                    <a:pt x="76126" y="0"/>
                  </a:moveTo>
                  <a:lnTo>
                    <a:pt x="318830" y="0"/>
                  </a:lnTo>
                  <a:cubicBezTo>
                    <a:pt x="339020" y="0"/>
                    <a:pt x="358383" y="8020"/>
                    <a:pt x="372659" y="22297"/>
                  </a:cubicBezTo>
                  <a:cubicBezTo>
                    <a:pt x="386936" y="36573"/>
                    <a:pt x="394956" y="55936"/>
                    <a:pt x="394956" y="76126"/>
                  </a:cubicBezTo>
                  <a:lnTo>
                    <a:pt x="394956" y="131056"/>
                  </a:lnTo>
                  <a:cubicBezTo>
                    <a:pt x="394956" y="173099"/>
                    <a:pt x="360873" y="207182"/>
                    <a:pt x="318830" y="207182"/>
                  </a:cubicBezTo>
                  <a:lnTo>
                    <a:pt x="76126" y="207182"/>
                  </a:lnTo>
                  <a:cubicBezTo>
                    <a:pt x="34083" y="207182"/>
                    <a:pt x="0" y="173099"/>
                    <a:pt x="0" y="131056"/>
                  </a:cubicBezTo>
                  <a:lnTo>
                    <a:pt x="0" y="76126"/>
                  </a:lnTo>
                  <a:cubicBezTo>
                    <a:pt x="0" y="34083"/>
                    <a:pt x="34083" y="0"/>
                    <a:pt x="76126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19050"/>
              <a:ext cx="394956" cy="188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68543" y="7997779"/>
            <a:ext cx="3434728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99"/>
              </a:lnSpc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Git </a:t>
            </a:r>
          </a:p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Pull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577930" y="8362762"/>
            <a:ext cx="13331282" cy="1521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10"/>
              </a:lnSpc>
              <a:spcBef>
                <a:spcPct val="0"/>
              </a:spcBef>
            </a:pPr>
            <a:r>
              <a:rPr lang="en-US" sz="5008" spc="250">
                <a:solidFill>
                  <a:srgbClr val="225B96"/>
                </a:solidFill>
                <a:latin typeface="Open Sans 2"/>
                <a:ea typeface="Open Sans 2"/>
                <a:cs typeface="Open Sans 2"/>
                <a:sym typeface="Open Sans 2"/>
              </a:rPr>
              <a:t> * git pull origin main (fetch and update local repo as per remote repo)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5B9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8863" y="568537"/>
            <a:ext cx="3661154" cy="1920526"/>
            <a:chOff x="0" y="0"/>
            <a:chExt cx="394956" cy="2071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4956" cy="207182"/>
            </a:xfrm>
            <a:custGeom>
              <a:avLst/>
              <a:gdLst/>
              <a:ahLst/>
              <a:cxnLst/>
              <a:rect r="r" b="b" t="t" l="l"/>
              <a:pathLst>
                <a:path h="207182" w="394956">
                  <a:moveTo>
                    <a:pt x="76126" y="0"/>
                  </a:moveTo>
                  <a:lnTo>
                    <a:pt x="318830" y="0"/>
                  </a:lnTo>
                  <a:cubicBezTo>
                    <a:pt x="339020" y="0"/>
                    <a:pt x="358383" y="8020"/>
                    <a:pt x="372659" y="22297"/>
                  </a:cubicBezTo>
                  <a:cubicBezTo>
                    <a:pt x="386936" y="36573"/>
                    <a:pt x="394956" y="55936"/>
                    <a:pt x="394956" y="76126"/>
                  </a:cubicBezTo>
                  <a:lnTo>
                    <a:pt x="394956" y="131056"/>
                  </a:lnTo>
                  <a:cubicBezTo>
                    <a:pt x="394956" y="173099"/>
                    <a:pt x="360873" y="207182"/>
                    <a:pt x="318830" y="207182"/>
                  </a:cubicBezTo>
                  <a:lnTo>
                    <a:pt x="76126" y="207182"/>
                  </a:lnTo>
                  <a:cubicBezTo>
                    <a:pt x="34083" y="207182"/>
                    <a:pt x="0" y="173099"/>
                    <a:pt x="0" y="131056"/>
                  </a:cubicBezTo>
                  <a:lnTo>
                    <a:pt x="0" y="76126"/>
                  </a:lnTo>
                  <a:cubicBezTo>
                    <a:pt x="0" y="34083"/>
                    <a:pt x="34083" y="0"/>
                    <a:pt x="76126" y="0"/>
                  </a:cubicBezTo>
                  <a:close/>
                </a:path>
              </a:pathLst>
            </a:custGeom>
            <a:solidFill>
              <a:srgbClr val="7B1F14">
                <a:alpha val="8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394956" cy="1881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923787" y="2875543"/>
            <a:ext cx="5505599" cy="5505599"/>
          </a:xfrm>
          <a:custGeom>
            <a:avLst/>
            <a:gdLst/>
            <a:ahLst/>
            <a:cxnLst/>
            <a:rect r="r" b="b" t="t" l="l"/>
            <a:pathLst>
              <a:path h="5505599" w="5505599">
                <a:moveTo>
                  <a:pt x="0" y="0"/>
                </a:moveTo>
                <a:lnTo>
                  <a:pt x="5505599" y="0"/>
                </a:lnTo>
                <a:lnTo>
                  <a:pt x="5505599" y="5505599"/>
                </a:lnTo>
                <a:lnTo>
                  <a:pt x="0" y="55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95289" y="1152562"/>
            <a:ext cx="3434728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Fork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2117" y="2899150"/>
            <a:ext cx="9132139" cy="5301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0"/>
              </a:lnSpc>
            </a:pPr>
            <a:r>
              <a:rPr lang="en-US" sz="5008" spc="25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 fork is a new repo that shares code and visibility settings with the original “upstream” repository. </a:t>
            </a:r>
          </a:p>
          <a:p>
            <a:pPr algn="l">
              <a:lnSpc>
                <a:spcPts val="6010"/>
              </a:lnSpc>
            </a:pPr>
          </a:p>
          <a:p>
            <a:pPr algn="l" marL="0" indent="0" lvl="0">
              <a:lnSpc>
                <a:spcPts val="6010"/>
              </a:lnSpc>
              <a:spcBef>
                <a:spcPct val="0"/>
              </a:spcBef>
            </a:pPr>
            <a:r>
              <a:rPr lang="en-US" sz="5008" spc="25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fork is basically a rough sketch.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4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534645" cy="142573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34645" cy="1425738"/>
            </a:xfrm>
            <a:custGeom>
              <a:avLst/>
              <a:gdLst/>
              <a:ahLst/>
              <a:cxnLst/>
              <a:rect r="r" b="b" t="t" l="l"/>
              <a:pathLst>
                <a:path h="1425738" w="2534645">
                  <a:moveTo>
                    <a:pt x="0" y="0"/>
                  </a:moveTo>
                  <a:lnTo>
                    <a:pt x="2534645" y="0"/>
                  </a:lnTo>
                  <a:lnTo>
                    <a:pt x="2534645" y="1425738"/>
                  </a:lnTo>
                  <a:lnTo>
                    <a:pt x="0" y="1425738"/>
                  </a:lnTo>
                  <a:close/>
                </a:path>
              </a:pathLst>
            </a:custGeom>
            <a:blipFill>
              <a:blip r:embed="rId2"/>
              <a:stretch>
                <a:fillRect l="-17912" t="0" r="-17912" b="-2023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090510" y="1746392"/>
            <a:ext cx="13168790" cy="5812947"/>
            <a:chOff x="0" y="0"/>
            <a:chExt cx="2040190" cy="90057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0190" cy="900578"/>
            </a:xfrm>
            <a:custGeom>
              <a:avLst/>
              <a:gdLst/>
              <a:ahLst/>
              <a:cxnLst/>
              <a:rect r="r" b="b" t="t" l="l"/>
              <a:pathLst>
                <a:path h="900578" w="2040190">
                  <a:moveTo>
                    <a:pt x="0" y="0"/>
                  </a:moveTo>
                  <a:lnTo>
                    <a:pt x="2040190" y="0"/>
                  </a:lnTo>
                  <a:lnTo>
                    <a:pt x="2040190" y="900578"/>
                  </a:lnTo>
                  <a:lnTo>
                    <a:pt x="0" y="900578"/>
                  </a:lnTo>
                  <a:close/>
                </a:path>
              </a:pathLst>
            </a:custGeom>
            <a:blipFill>
              <a:blip r:embed="rId3"/>
              <a:stretch>
                <a:fillRect l="0" t="-3419" r="0" b="-3419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684515" y="7886107"/>
            <a:ext cx="6434053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19"/>
              </a:lnSpc>
              <a:spcBef>
                <a:spcPct val="0"/>
              </a:spcBef>
            </a:pPr>
            <a:r>
              <a:rPr lang="en-US" sz="4099" spc="204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BINAY ADHIKARI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98484" y="8751858"/>
            <a:ext cx="4972439" cy="324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29"/>
              </a:lnSpc>
              <a:spcBef>
                <a:spcPct val="0"/>
              </a:spcBef>
            </a:pPr>
            <a:r>
              <a:rPr lang="en-US" sz="2299" spc="213">
                <a:solidFill>
                  <a:srgbClr val="DAEFFA"/>
                </a:solidFill>
                <a:latin typeface="Open Sans 1"/>
                <a:ea typeface="Open Sans 1"/>
                <a:cs typeface="Open Sans 1"/>
                <a:sym typeface="Open Sans 1"/>
              </a:rPr>
              <a:t>-neptechtribe - 8-20-2024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98484" y="713976"/>
            <a:ext cx="5326749" cy="705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216"/>
              </a:lnSpc>
            </a:pPr>
            <a:r>
              <a:rPr lang="en-US" sz="5164" spc="103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534645" cy="1425738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2534645" cy="1425738"/>
            </a:xfrm>
            <a:custGeom>
              <a:avLst/>
              <a:gdLst/>
              <a:ahLst/>
              <a:cxnLst/>
              <a:rect r="r" b="b" t="t" l="l"/>
              <a:pathLst>
                <a:path h="1425738" w="2534645">
                  <a:moveTo>
                    <a:pt x="2534645" y="0"/>
                  </a:moveTo>
                  <a:lnTo>
                    <a:pt x="0" y="0"/>
                  </a:lnTo>
                  <a:lnTo>
                    <a:pt x="0" y="1425738"/>
                  </a:lnTo>
                  <a:lnTo>
                    <a:pt x="2534645" y="1425738"/>
                  </a:lnTo>
                  <a:close/>
                </a:path>
              </a:pathLst>
            </a:custGeom>
            <a:blipFill>
              <a:blip r:embed="rId2"/>
              <a:stretch>
                <a:fillRect l="-17912" t="0" r="-17912" b="-2023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443330" y="8652977"/>
            <a:ext cx="1815970" cy="605323"/>
            <a:chOff x="0" y="0"/>
            <a:chExt cx="2421294" cy="807098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614196" cy="807098"/>
              <a:chOff x="0" y="0"/>
              <a:chExt cx="812800" cy="4064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177800" y="19050"/>
                <a:ext cx="5588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1614196" y="0"/>
              <a:ext cx="807098" cy="807098"/>
              <a:chOff x="0" y="0"/>
              <a:chExt cx="406400" cy="4064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4064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06400">
                    <a:moveTo>
                      <a:pt x="0" y="0"/>
                    </a:moveTo>
                    <a:lnTo>
                      <a:pt x="203200" y="0"/>
                    </a:lnTo>
                    <a:lnTo>
                      <a:pt x="406400" y="203200"/>
                    </a:lnTo>
                    <a:lnTo>
                      <a:pt x="2032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8946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177800" y="19050"/>
                <a:ext cx="152400" cy="3873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089"/>
                  </a:lnSpc>
                </a:pPr>
              </a:p>
            </p:txBody>
          </p:sp>
        </p:grpSp>
      </p:grpSp>
      <p:grpSp>
        <p:nvGrpSpPr>
          <p:cNvPr name="Group 11" id="11"/>
          <p:cNvGrpSpPr/>
          <p:nvPr/>
        </p:nvGrpSpPr>
        <p:grpSpPr>
          <a:xfrm rot="0">
            <a:off x="416030" y="416411"/>
            <a:ext cx="14579082" cy="2720003"/>
            <a:chOff x="0" y="0"/>
            <a:chExt cx="1572755" cy="29342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72755" cy="293427"/>
            </a:xfrm>
            <a:custGeom>
              <a:avLst/>
              <a:gdLst/>
              <a:ahLst/>
              <a:cxnLst/>
              <a:rect r="r" b="b" t="t" l="l"/>
              <a:pathLst>
                <a:path h="293427" w="1572755">
                  <a:moveTo>
                    <a:pt x="19117" y="0"/>
                  </a:moveTo>
                  <a:lnTo>
                    <a:pt x="1553638" y="0"/>
                  </a:lnTo>
                  <a:cubicBezTo>
                    <a:pt x="1558709" y="0"/>
                    <a:pt x="1563571" y="2014"/>
                    <a:pt x="1567156" y="5599"/>
                  </a:cubicBezTo>
                  <a:cubicBezTo>
                    <a:pt x="1570741" y="9184"/>
                    <a:pt x="1572755" y="14047"/>
                    <a:pt x="1572755" y="19117"/>
                  </a:cubicBezTo>
                  <a:lnTo>
                    <a:pt x="1572755" y="274310"/>
                  </a:lnTo>
                  <a:cubicBezTo>
                    <a:pt x="1572755" y="284868"/>
                    <a:pt x="1564196" y="293427"/>
                    <a:pt x="1553638" y="293427"/>
                  </a:cubicBezTo>
                  <a:lnTo>
                    <a:pt x="19117" y="293427"/>
                  </a:lnTo>
                  <a:cubicBezTo>
                    <a:pt x="8559" y="293427"/>
                    <a:pt x="0" y="284868"/>
                    <a:pt x="0" y="274310"/>
                  </a:cubicBezTo>
                  <a:lnTo>
                    <a:pt x="0" y="19117"/>
                  </a:lnTo>
                  <a:cubicBezTo>
                    <a:pt x="0" y="8559"/>
                    <a:pt x="8559" y="0"/>
                    <a:pt x="1911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9FC4">
                    <a:alpha val="81000"/>
                  </a:srgbClr>
                </a:gs>
                <a:gs pos="100000">
                  <a:srgbClr val="1D1E50">
                    <a:alpha val="81000"/>
                  </a:srgbClr>
                </a:gs>
              </a:gsLst>
              <a:lin ang="0"/>
            </a:gradFill>
            <a:ln cap="rnd">
              <a:noFill/>
              <a:prstDash val="sysDot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19050"/>
              <a:ext cx="1572755" cy="274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51195" y="913464"/>
            <a:ext cx="4100850" cy="1725897"/>
          </a:xfrm>
          <a:custGeom>
            <a:avLst/>
            <a:gdLst/>
            <a:ahLst/>
            <a:cxnLst/>
            <a:rect r="r" b="b" t="t" l="l"/>
            <a:pathLst>
              <a:path h="1725897" w="4100850">
                <a:moveTo>
                  <a:pt x="0" y="0"/>
                </a:moveTo>
                <a:lnTo>
                  <a:pt x="4100850" y="0"/>
                </a:lnTo>
                <a:lnTo>
                  <a:pt x="4100850" y="1725897"/>
                </a:lnTo>
                <a:lnTo>
                  <a:pt x="0" y="17258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72340" y="3661995"/>
            <a:ext cx="12541931" cy="54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4"/>
              </a:lnSpc>
            </a:pPr>
            <a:r>
              <a:rPr lang="en-US" sz="3961" spc="198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GIT  is a Version Control System that helps to track changes in the code.</a:t>
            </a:r>
          </a:p>
          <a:p>
            <a:pPr algn="l">
              <a:lnSpc>
                <a:spcPts val="4754"/>
              </a:lnSpc>
            </a:pPr>
          </a:p>
          <a:p>
            <a:pPr algn="l">
              <a:lnSpc>
                <a:spcPts val="4754"/>
              </a:lnSpc>
            </a:pPr>
            <a:r>
              <a:rPr lang="en-US" sz="3961" spc="198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GIT is : </a:t>
            </a:r>
          </a:p>
          <a:p>
            <a:pPr algn="l">
              <a:lnSpc>
                <a:spcPts val="4754"/>
              </a:lnSpc>
            </a:pPr>
          </a:p>
          <a:p>
            <a:pPr algn="l" marL="855367" indent="-427684" lvl="1">
              <a:lnSpc>
                <a:spcPts val="4754"/>
              </a:lnSpc>
              <a:buFont typeface="Arial"/>
              <a:buChar char="•"/>
            </a:pPr>
            <a:r>
              <a:rPr lang="en-US" sz="3961" spc="198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Popular</a:t>
            </a:r>
          </a:p>
          <a:p>
            <a:pPr algn="l" marL="855367" indent="-427684" lvl="1">
              <a:lnSpc>
                <a:spcPts val="4754"/>
              </a:lnSpc>
              <a:buFont typeface="Arial"/>
              <a:buChar char="•"/>
            </a:pPr>
            <a:r>
              <a:rPr lang="en-US" sz="3961" spc="198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Free &amp; Open source</a:t>
            </a:r>
          </a:p>
          <a:p>
            <a:pPr algn="l" marL="855367" indent="-427684" lvl="1">
              <a:lnSpc>
                <a:spcPts val="4754"/>
              </a:lnSpc>
              <a:buFont typeface="Arial"/>
              <a:buChar char="•"/>
            </a:pPr>
            <a:r>
              <a:rPr lang="en-US" sz="3961" spc="198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Fast and Scalable</a:t>
            </a:r>
          </a:p>
          <a:p>
            <a:pPr algn="l" marL="0" indent="0" lvl="0">
              <a:lnSpc>
                <a:spcPts val="475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3C9FC4">
                <a:alpha val="100000"/>
              </a:srgbClr>
            </a:gs>
            <a:gs pos="100000">
              <a:srgbClr val="1D1E5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95822" y="8815845"/>
            <a:ext cx="1210647" cy="605323"/>
            <a:chOff x="0" y="0"/>
            <a:chExt cx="81280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B9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77800" y="19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06469" y="8815845"/>
            <a:ext cx="605323" cy="605323"/>
            <a:chOff x="0" y="0"/>
            <a:chExt cx="406400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894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77800" y="19050"/>
              <a:ext cx="1524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70957" y="869584"/>
            <a:ext cx="4100850" cy="1725897"/>
          </a:xfrm>
          <a:custGeom>
            <a:avLst/>
            <a:gdLst/>
            <a:ahLst/>
            <a:cxnLst/>
            <a:rect r="r" b="b" t="t" l="l"/>
            <a:pathLst>
              <a:path h="1725897" w="4100850">
                <a:moveTo>
                  <a:pt x="0" y="0"/>
                </a:moveTo>
                <a:lnTo>
                  <a:pt x="4100850" y="0"/>
                </a:lnTo>
                <a:lnTo>
                  <a:pt x="4100850" y="1725897"/>
                </a:lnTo>
                <a:lnTo>
                  <a:pt x="0" y="17258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70957" y="3043238"/>
            <a:ext cx="17201369" cy="681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1"/>
              </a:lnSpc>
            </a:pPr>
            <a:r>
              <a:rPr lang="en-US" sz="4067" spc="203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 FEW USE CASES: </a:t>
            </a:r>
          </a:p>
          <a:p>
            <a:pPr algn="l">
              <a:lnSpc>
                <a:spcPts val="4881"/>
              </a:lnSpc>
            </a:pPr>
          </a:p>
          <a:p>
            <a:pPr algn="l" marL="878205" indent="-439103" lvl="1">
              <a:lnSpc>
                <a:spcPts val="4881"/>
              </a:lnSpc>
              <a:buFont typeface="Arial"/>
              <a:buChar char="•"/>
            </a:pPr>
            <a:r>
              <a:rPr lang="en-US" sz="4067" spc="203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KEEP A HISTORY OF PREVIOUS VERSIONS </a:t>
            </a:r>
          </a:p>
          <a:p>
            <a:pPr algn="l">
              <a:lnSpc>
                <a:spcPts val="4881"/>
              </a:lnSpc>
            </a:pPr>
          </a:p>
          <a:p>
            <a:pPr algn="l" marL="878205" indent="-439103" lvl="1">
              <a:lnSpc>
                <a:spcPts val="4881"/>
              </a:lnSpc>
              <a:buFont typeface="Arial"/>
              <a:buChar char="•"/>
            </a:pPr>
            <a:r>
              <a:rPr lang="en-US" sz="4067" spc="203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Develop simultaneously on different branches </a:t>
            </a:r>
          </a:p>
          <a:p>
            <a:pPr algn="l" marL="1756410" indent="-585470" lvl="2">
              <a:lnSpc>
                <a:spcPts val="4881"/>
              </a:lnSpc>
              <a:buFont typeface="Arial"/>
              <a:buChar char="⚬"/>
            </a:pPr>
            <a:r>
              <a:rPr lang="en-US" sz="4067" spc="203">
                <a:solidFill>
                  <a:srgbClr val="FDFDFD"/>
                </a:solidFill>
                <a:latin typeface="Open Sans 1"/>
                <a:ea typeface="Open Sans 1"/>
                <a:cs typeface="Open Sans 1"/>
                <a:sym typeface="Open Sans 1"/>
              </a:rPr>
              <a:t>Easily try out new features, integrate them into production or throw them out</a:t>
            </a:r>
            <a:r>
              <a:rPr lang="en-US" sz="4067" spc="203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</a:t>
            </a:r>
          </a:p>
          <a:p>
            <a:pPr algn="l">
              <a:lnSpc>
                <a:spcPts val="4881"/>
              </a:lnSpc>
            </a:pPr>
          </a:p>
          <a:p>
            <a:pPr algn="l" marL="878205" indent="-439103" lvl="1">
              <a:lnSpc>
                <a:spcPts val="4881"/>
              </a:lnSpc>
              <a:buFont typeface="Arial"/>
              <a:buChar char="•"/>
            </a:pPr>
            <a:r>
              <a:rPr lang="en-US" sz="4067" spc="203">
                <a:solidFill>
                  <a:srgbClr val="FDFDFD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Collaborate with other developers  “Push” and “pull” code from hosted repositories </a:t>
            </a:r>
          </a:p>
          <a:p>
            <a:pPr algn="l" marL="0" indent="0" lvl="0">
              <a:lnSpc>
                <a:spcPts val="488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8032968" cy="10145444"/>
          </a:xfrm>
          <a:custGeom>
            <a:avLst/>
            <a:gdLst/>
            <a:ahLst/>
            <a:cxnLst/>
            <a:rect r="r" b="b" t="t" l="l"/>
            <a:pathLst>
              <a:path h="10145444" w="8032968">
                <a:moveTo>
                  <a:pt x="0" y="0"/>
                </a:moveTo>
                <a:lnTo>
                  <a:pt x="8032968" y="0"/>
                </a:lnTo>
                <a:lnTo>
                  <a:pt x="8032968" y="10145444"/>
                </a:lnTo>
                <a:lnTo>
                  <a:pt x="0" y="10145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115300" y="1028700"/>
            <a:ext cx="9866145" cy="8436390"/>
          </a:xfrm>
          <a:custGeom>
            <a:avLst/>
            <a:gdLst/>
            <a:ahLst/>
            <a:cxnLst/>
            <a:rect r="r" b="b" t="t" l="l"/>
            <a:pathLst>
              <a:path h="8436390" w="9866145">
                <a:moveTo>
                  <a:pt x="0" y="0"/>
                </a:moveTo>
                <a:lnTo>
                  <a:pt x="9866145" y="0"/>
                </a:lnTo>
                <a:lnTo>
                  <a:pt x="9866145" y="8436390"/>
                </a:lnTo>
                <a:lnTo>
                  <a:pt x="0" y="84363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88" t="-671" r="0" b="-671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FCA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352191"/>
            <a:ext cx="5864523" cy="7130471"/>
            <a:chOff x="0" y="0"/>
            <a:chExt cx="812800" cy="9882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988255"/>
            </a:xfrm>
            <a:custGeom>
              <a:avLst/>
              <a:gdLst/>
              <a:ahLst/>
              <a:cxnLst/>
              <a:rect r="r" b="b" t="t" l="l"/>
              <a:pathLst>
                <a:path h="98825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988255"/>
                  </a:lnTo>
                  <a:lnTo>
                    <a:pt x="0" y="988255"/>
                  </a:lnTo>
                  <a:close/>
                </a:path>
              </a:pathLst>
            </a:custGeom>
            <a:blipFill>
              <a:blip r:embed="rId2"/>
              <a:stretch>
                <a:fillRect l="-40876" t="0" r="-4087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5458408" y="483740"/>
            <a:ext cx="9984921" cy="2316774"/>
            <a:chOff x="0" y="0"/>
            <a:chExt cx="1077149" cy="24992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77149" cy="249928"/>
            </a:xfrm>
            <a:custGeom>
              <a:avLst/>
              <a:gdLst/>
              <a:ahLst/>
              <a:cxnLst/>
              <a:rect r="r" b="b" t="t" l="l"/>
              <a:pathLst>
                <a:path h="249928" w="1077149">
                  <a:moveTo>
                    <a:pt x="27913" y="0"/>
                  </a:moveTo>
                  <a:lnTo>
                    <a:pt x="1049236" y="0"/>
                  </a:lnTo>
                  <a:cubicBezTo>
                    <a:pt x="1064652" y="0"/>
                    <a:pt x="1077149" y="12497"/>
                    <a:pt x="1077149" y="27913"/>
                  </a:cubicBezTo>
                  <a:lnTo>
                    <a:pt x="1077149" y="222015"/>
                  </a:lnTo>
                  <a:cubicBezTo>
                    <a:pt x="1077149" y="229418"/>
                    <a:pt x="1074208" y="236518"/>
                    <a:pt x="1068973" y="241752"/>
                  </a:cubicBezTo>
                  <a:cubicBezTo>
                    <a:pt x="1063738" y="246987"/>
                    <a:pt x="1056639" y="249928"/>
                    <a:pt x="1049236" y="249928"/>
                  </a:cubicBezTo>
                  <a:lnTo>
                    <a:pt x="27913" y="249928"/>
                  </a:lnTo>
                  <a:cubicBezTo>
                    <a:pt x="12497" y="249928"/>
                    <a:pt x="0" y="237431"/>
                    <a:pt x="0" y="222015"/>
                  </a:cubicBezTo>
                  <a:lnTo>
                    <a:pt x="0" y="27913"/>
                  </a:lnTo>
                  <a:cubicBezTo>
                    <a:pt x="0" y="20510"/>
                    <a:pt x="2941" y="13410"/>
                    <a:pt x="8176" y="8176"/>
                  </a:cubicBezTo>
                  <a:cubicBezTo>
                    <a:pt x="13410" y="2941"/>
                    <a:pt x="20510" y="0"/>
                    <a:pt x="2791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9FC4">
                    <a:alpha val="81000"/>
                  </a:srgbClr>
                </a:gs>
                <a:gs pos="100000">
                  <a:srgbClr val="1D1E50">
                    <a:alpha val="81000"/>
                  </a:srgbClr>
                </a:gs>
              </a:gsLst>
              <a:lin ang="0"/>
            </a:gradFill>
            <a:ln cap="rnd">
              <a:noFill/>
              <a:prstDash val="sysDot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19050"/>
              <a:ext cx="1077149" cy="2308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5443330" y="8652977"/>
            <a:ext cx="1210647" cy="605323"/>
            <a:chOff x="0" y="0"/>
            <a:chExt cx="812800" cy="406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B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77800" y="19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653977" y="8652977"/>
            <a:ext cx="605323" cy="605323"/>
            <a:chOff x="0" y="0"/>
            <a:chExt cx="406400" cy="40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894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77800" y="19050"/>
              <a:ext cx="1524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238430" y="1342666"/>
            <a:ext cx="4791269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19"/>
              </a:lnSpc>
              <a:spcBef>
                <a:spcPct val="0"/>
              </a:spcBef>
            </a:pPr>
            <a:r>
              <a:rPr lang="en-US" sz="5099" spc="254">
                <a:solidFill>
                  <a:srgbClr val="FFFFFF"/>
                </a:solidFill>
                <a:latin typeface="Open Sans 2 Ultra-Bold"/>
                <a:ea typeface="Open Sans 2 Ultra-Bold"/>
                <a:cs typeface="Open Sans 2 Ultra-Bold"/>
                <a:sym typeface="Open Sans 2 Ultra-Bold"/>
              </a:rPr>
              <a:t>Git History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588902" y="2899354"/>
            <a:ext cx="10670398" cy="6457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7092" indent="-383546" lvl="1">
              <a:lnSpc>
                <a:spcPts val="4263"/>
              </a:lnSpc>
              <a:buFont typeface="Arial"/>
              <a:buChar char="•"/>
            </a:pPr>
            <a:r>
              <a:rPr lang="en-US" sz="3552" spc="17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Came out of Linux development community </a:t>
            </a:r>
          </a:p>
          <a:p>
            <a:pPr algn="l" marL="767092" indent="-383546" lvl="1">
              <a:lnSpc>
                <a:spcPts val="4263"/>
              </a:lnSpc>
              <a:buFont typeface="Arial"/>
              <a:buChar char="•"/>
            </a:pPr>
            <a:r>
              <a:rPr lang="en-US" sz="3552" spc="17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Linus Torvalds, 2005</a:t>
            </a:r>
          </a:p>
          <a:p>
            <a:pPr algn="l" marL="767092" indent="-383546" lvl="1">
              <a:lnSpc>
                <a:spcPts val="4263"/>
              </a:lnSpc>
              <a:buFont typeface="Arial"/>
              <a:buChar char="•"/>
            </a:pPr>
            <a:r>
              <a:rPr lang="en-US" sz="3552" spc="17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Initial goals:</a:t>
            </a:r>
          </a:p>
          <a:p>
            <a:pPr algn="l" marL="1534185" indent="-511395" lvl="2">
              <a:lnSpc>
                <a:spcPts val="4263"/>
              </a:lnSpc>
              <a:buFont typeface="Arial"/>
              <a:buChar char="⚬"/>
            </a:pPr>
            <a:r>
              <a:rPr lang="en-US" sz="3552" spc="17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Speed</a:t>
            </a:r>
          </a:p>
          <a:p>
            <a:pPr algn="l" marL="1534185" indent="-511395" lvl="2">
              <a:lnSpc>
                <a:spcPts val="4263"/>
              </a:lnSpc>
              <a:buFont typeface="Arial"/>
              <a:buChar char="⚬"/>
            </a:pPr>
            <a:r>
              <a:rPr lang="en-US" sz="3552" spc="17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Support for non-linear development (thousands of parallel branches)</a:t>
            </a:r>
          </a:p>
          <a:p>
            <a:pPr algn="l" marL="1534185" indent="-511395" lvl="2">
              <a:lnSpc>
                <a:spcPts val="4263"/>
              </a:lnSpc>
              <a:buFont typeface="Arial"/>
              <a:buChar char="⚬"/>
            </a:pPr>
            <a:r>
              <a:rPr lang="en-US" sz="3552" spc="17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Fully distributed</a:t>
            </a:r>
          </a:p>
          <a:p>
            <a:pPr algn="l" marL="1534185" indent="-511395" lvl="2">
              <a:lnSpc>
                <a:spcPts val="4263"/>
              </a:lnSpc>
              <a:buFont typeface="Arial"/>
              <a:buChar char="⚬"/>
            </a:pPr>
            <a:r>
              <a:rPr lang="en-US" sz="3552" spc="17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Able to handle large projects like Linux efficiently</a:t>
            </a:r>
          </a:p>
          <a:p>
            <a:pPr algn="l">
              <a:lnSpc>
                <a:spcPts val="4263"/>
              </a:lnSpc>
            </a:pPr>
          </a:p>
          <a:p>
            <a:pPr algn="l" marL="0" indent="0" lvl="0">
              <a:lnSpc>
                <a:spcPts val="426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FCA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58408" y="483740"/>
            <a:ext cx="8694629" cy="1990468"/>
            <a:chOff x="0" y="0"/>
            <a:chExt cx="937955" cy="2147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37955" cy="214727"/>
            </a:xfrm>
            <a:custGeom>
              <a:avLst/>
              <a:gdLst/>
              <a:ahLst/>
              <a:cxnLst/>
              <a:rect r="r" b="b" t="t" l="l"/>
              <a:pathLst>
                <a:path h="214727" w="937955">
                  <a:moveTo>
                    <a:pt x="32055" y="0"/>
                  </a:moveTo>
                  <a:lnTo>
                    <a:pt x="905900" y="0"/>
                  </a:lnTo>
                  <a:cubicBezTo>
                    <a:pt x="914401" y="0"/>
                    <a:pt x="922555" y="3377"/>
                    <a:pt x="928566" y="9389"/>
                  </a:cubicBezTo>
                  <a:cubicBezTo>
                    <a:pt x="934578" y="15400"/>
                    <a:pt x="937955" y="23554"/>
                    <a:pt x="937955" y="32055"/>
                  </a:cubicBezTo>
                  <a:lnTo>
                    <a:pt x="937955" y="182671"/>
                  </a:lnTo>
                  <a:cubicBezTo>
                    <a:pt x="937955" y="191173"/>
                    <a:pt x="934578" y="199326"/>
                    <a:pt x="928566" y="205338"/>
                  </a:cubicBezTo>
                  <a:cubicBezTo>
                    <a:pt x="922555" y="211350"/>
                    <a:pt x="914401" y="214727"/>
                    <a:pt x="905900" y="214727"/>
                  </a:cubicBezTo>
                  <a:lnTo>
                    <a:pt x="32055" y="214727"/>
                  </a:lnTo>
                  <a:cubicBezTo>
                    <a:pt x="23554" y="214727"/>
                    <a:pt x="15400" y="211350"/>
                    <a:pt x="9389" y="205338"/>
                  </a:cubicBezTo>
                  <a:cubicBezTo>
                    <a:pt x="3377" y="199326"/>
                    <a:pt x="0" y="191173"/>
                    <a:pt x="0" y="182671"/>
                  </a:cubicBezTo>
                  <a:lnTo>
                    <a:pt x="0" y="32055"/>
                  </a:lnTo>
                  <a:cubicBezTo>
                    <a:pt x="0" y="23554"/>
                    <a:pt x="3377" y="15400"/>
                    <a:pt x="9389" y="9389"/>
                  </a:cubicBezTo>
                  <a:cubicBezTo>
                    <a:pt x="15400" y="3377"/>
                    <a:pt x="23554" y="0"/>
                    <a:pt x="3205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9FC4">
                    <a:alpha val="81000"/>
                  </a:srgbClr>
                </a:gs>
                <a:gs pos="100000">
                  <a:srgbClr val="1D1E50">
                    <a:alpha val="81000"/>
                  </a:srgbClr>
                </a:gs>
              </a:gsLst>
              <a:lin ang="0"/>
            </a:gra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937955" cy="1956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97269" y="2390154"/>
            <a:ext cx="5150917" cy="6262822"/>
            <a:chOff x="0" y="0"/>
            <a:chExt cx="812800" cy="98825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988255"/>
            </a:xfrm>
            <a:custGeom>
              <a:avLst/>
              <a:gdLst/>
              <a:ahLst/>
              <a:cxnLst/>
              <a:rect r="r" b="b" t="t" l="l"/>
              <a:pathLst>
                <a:path h="98825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988255"/>
                  </a:lnTo>
                  <a:lnTo>
                    <a:pt x="0" y="988255"/>
                  </a:lnTo>
                  <a:close/>
                </a:path>
              </a:pathLst>
            </a:custGeom>
            <a:blipFill>
              <a:blip r:embed="rId2"/>
              <a:stretch>
                <a:fillRect l="-23014" t="0" r="-23014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5443330" y="8652977"/>
            <a:ext cx="1210647" cy="605323"/>
            <a:chOff x="0" y="0"/>
            <a:chExt cx="812800" cy="406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B9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77800" y="19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653977" y="8652977"/>
            <a:ext cx="605323" cy="605323"/>
            <a:chOff x="0" y="0"/>
            <a:chExt cx="406400" cy="40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894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77800" y="19050"/>
              <a:ext cx="1524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588902" y="1083686"/>
            <a:ext cx="5914607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19"/>
              </a:lnSpc>
              <a:spcBef>
                <a:spcPct val="0"/>
              </a:spcBef>
            </a:pPr>
            <a:r>
              <a:rPr lang="en-US" sz="5099" spc="254">
                <a:solidFill>
                  <a:srgbClr val="FFFFFF"/>
                </a:solidFill>
                <a:latin typeface="Open Sans 2 Ultra-Bold"/>
                <a:ea typeface="Open Sans 2 Ultra-Bold"/>
                <a:cs typeface="Open Sans 2 Ultra-Bold"/>
                <a:sym typeface="Open Sans 2 Ultra-Bold"/>
              </a:rPr>
              <a:t>What is Github?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348187" y="2649114"/>
            <a:ext cx="10608452" cy="6448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02324" indent="-351162" lvl="1">
              <a:lnSpc>
                <a:spcPts val="3903"/>
              </a:lnSpc>
              <a:buFont typeface="Arial"/>
              <a:buChar char="•"/>
            </a:pPr>
            <a:r>
              <a:rPr lang="en-US" sz="3253" spc="162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GitHub was developed by Chris Wanstrath, P. J. Hyett, Tom Preston-Werner and Scott Chacon using Ruby on Rails, and started in February 2008</a:t>
            </a:r>
          </a:p>
          <a:p>
            <a:pPr algn="just" marL="702324" indent="-351162" lvl="1">
              <a:lnSpc>
                <a:spcPts val="3903"/>
              </a:lnSpc>
              <a:buFont typeface="Arial"/>
              <a:buChar char="•"/>
            </a:pPr>
            <a:r>
              <a:rPr lang="en-US" sz="3253" spc="162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It is a subsidiary of Microsoft, which acquired the company in 2018 for $7.5 billion</a:t>
            </a:r>
          </a:p>
          <a:p>
            <a:pPr algn="just" marL="702324" indent="-351162" lvl="1">
              <a:lnSpc>
                <a:spcPts val="3903"/>
              </a:lnSpc>
              <a:buFont typeface="Arial"/>
              <a:buChar char="•"/>
            </a:pPr>
            <a:r>
              <a:rPr lang="en-US" sz="3253" spc="162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GitHub.com is a site for online storage of Git repositories.  </a:t>
            </a:r>
          </a:p>
          <a:p>
            <a:pPr algn="just" marL="702324" indent="-351162" lvl="1">
              <a:lnSpc>
                <a:spcPts val="3903"/>
              </a:lnSpc>
              <a:buFont typeface="Arial"/>
              <a:buChar char="•"/>
            </a:pPr>
            <a:r>
              <a:rPr lang="en-US" sz="3253" spc="162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You can get free space for open source projects or you can pay for private projects.</a:t>
            </a:r>
          </a:p>
          <a:p>
            <a:pPr algn="just">
              <a:lnSpc>
                <a:spcPts val="390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FCA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84807" y="8652977"/>
            <a:ext cx="1210647" cy="605323"/>
            <a:chOff x="0" y="0"/>
            <a:chExt cx="81280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B9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77800" y="19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495454" y="8652977"/>
            <a:ext cx="605323" cy="605323"/>
            <a:chOff x="0" y="0"/>
            <a:chExt cx="406400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894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77800" y="19050"/>
              <a:ext cx="1524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08174" y="0"/>
            <a:ext cx="15071651" cy="10287000"/>
          </a:xfrm>
          <a:custGeom>
            <a:avLst/>
            <a:gdLst/>
            <a:ahLst/>
            <a:cxnLst/>
            <a:rect r="r" b="b" t="t" l="l"/>
            <a:pathLst>
              <a:path h="10287000" w="15071651">
                <a:moveTo>
                  <a:pt x="0" y="0"/>
                </a:moveTo>
                <a:lnTo>
                  <a:pt x="15071652" y="0"/>
                </a:lnTo>
                <a:lnTo>
                  <a:pt x="1507165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E5E4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4586" y="468863"/>
            <a:ext cx="7494984" cy="2293411"/>
            <a:chOff x="0" y="0"/>
            <a:chExt cx="808540" cy="2474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8540" cy="247408"/>
            </a:xfrm>
            <a:custGeom>
              <a:avLst/>
              <a:gdLst/>
              <a:ahLst/>
              <a:cxnLst/>
              <a:rect r="r" b="b" t="t" l="l"/>
              <a:pathLst>
                <a:path h="247408" w="808540">
                  <a:moveTo>
                    <a:pt x="37186" y="0"/>
                  </a:moveTo>
                  <a:lnTo>
                    <a:pt x="771354" y="0"/>
                  </a:lnTo>
                  <a:cubicBezTo>
                    <a:pt x="781217" y="0"/>
                    <a:pt x="790675" y="3918"/>
                    <a:pt x="797649" y="10892"/>
                  </a:cubicBezTo>
                  <a:cubicBezTo>
                    <a:pt x="804623" y="17865"/>
                    <a:pt x="808540" y="27324"/>
                    <a:pt x="808540" y="37186"/>
                  </a:cubicBezTo>
                  <a:lnTo>
                    <a:pt x="808540" y="210221"/>
                  </a:lnTo>
                  <a:cubicBezTo>
                    <a:pt x="808540" y="220084"/>
                    <a:pt x="804623" y="229542"/>
                    <a:pt x="797649" y="236516"/>
                  </a:cubicBezTo>
                  <a:cubicBezTo>
                    <a:pt x="790675" y="243490"/>
                    <a:pt x="781217" y="247408"/>
                    <a:pt x="771354" y="247408"/>
                  </a:cubicBezTo>
                  <a:lnTo>
                    <a:pt x="37186" y="247408"/>
                  </a:lnTo>
                  <a:cubicBezTo>
                    <a:pt x="27324" y="247408"/>
                    <a:pt x="17865" y="243490"/>
                    <a:pt x="10892" y="236516"/>
                  </a:cubicBezTo>
                  <a:cubicBezTo>
                    <a:pt x="3918" y="229542"/>
                    <a:pt x="0" y="220084"/>
                    <a:pt x="0" y="210221"/>
                  </a:cubicBezTo>
                  <a:lnTo>
                    <a:pt x="0" y="37186"/>
                  </a:lnTo>
                  <a:cubicBezTo>
                    <a:pt x="0" y="27324"/>
                    <a:pt x="3918" y="17865"/>
                    <a:pt x="10892" y="10892"/>
                  </a:cubicBezTo>
                  <a:cubicBezTo>
                    <a:pt x="17865" y="3918"/>
                    <a:pt x="27324" y="0"/>
                    <a:pt x="3718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9FC4">
                    <a:alpha val="81000"/>
                  </a:srgbClr>
                </a:gs>
                <a:gs pos="100000">
                  <a:srgbClr val="1D1E50">
                    <a:alpha val="81000"/>
                  </a:srgbClr>
                </a:gs>
              </a:gsLst>
              <a:lin ang="0"/>
            </a:gra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808540" cy="228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1129794"/>
            <a:ext cx="5199289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 spc="249">
                <a:solidFill>
                  <a:srgbClr val="FFFFFF"/>
                </a:solidFill>
                <a:latin typeface="Open Sans 2 Ultra-Bold"/>
                <a:ea typeface="Open Sans 2 Ultra-Bold"/>
                <a:cs typeface="Open Sans 2 Ultra-Bold"/>
                <a:sym typeface="Open Sans 2 Ultra-Bold"/>
              </a:rPr>
              <a:t>GITHUB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443330" y="1028700"/>
            <a:ext cx="1210647" cy="605323"/>
            <a:chOff x="0" y="0"/>
            <a:chExt cx="812800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B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77800" y="19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653977" y="1028700"/>
            <a:ext cx="605323" cy="605323"/>
            <a:chOff x="0" y="0"/>
            <a:chExt cx="406400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894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77800" y="19050"/>
              <a:ext cx="1524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463406" y="5143500"/>
            <a:ext cx="10670398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03"/>
              </a:lnSpc>
              <a:spcBef>
                <a:spcPct val="0"/>
              </a:spcBef>
            </a:pPr>
            <a:r>
              <a:rPr lang="en-US" sz="6752" spc="337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 https://github.com/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94586" y="3541261"/>
            <a:ext cx="10670398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43"/>
              </a:lnSpc>
              <a:spcBef>
                <a:spcPct val="0"/>
              </a:spcBef>
            </a:pPr>
            <a:r>
              <a:rPr lang="en-US" sz="5952" spc="297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Create a Github Profile: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DAGOXZLxrLg</dc:identifier>
  <dcterms:modified xsi:type="dcterms:W3CDTF">2011-08-01T06:04:30Z</dcterms:modified>
  <cp:revision>1</cp:revision>
  <dc:title>Github for beginners</dc:title>
</cp:coreProperties>
</file>

<file path=docProps/thumbnail.jpeg>
</file>